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72" r:id="rId3"/>
    <p:sldId id="264" r:id="rId4"/>
    <p:sldId id="263" r:id="rId5"/>
    <p:sldId id="262" r:id="rId6"/>
    <p:sldId id="265" r:id="rId7"/>
    <p:sldId id="266" r:id="rId8"/>
    <p:sldId id="267" r:id="rId9"/>
    <p:sldId id="273" r:id="rId10"/>
    <p:sldId id="275" r:id="rId11"/>
    <p:sldId id="276" r:id="rId12"/>
    <p:sldId id="258" r:id="rId13"/>
    <p:sldId id="257" r:id="rId14"/>
    <p:sldId id="259" r:id="rId15"/>
    <p:sldId id="260" r:id="rId16"/>
    <p:sldId id="274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25" autoAdjust="0"/>
    <p:restoredTop sz="92729" autoAdjust="0"/>
  </p:normalViewPr>
  <p:slideViewPr>
    <p:cSldViewPr snapToGrid="0">
      <p:cViewPr varScale="1">
        <p:scale>
          <a:sx n="82" d="100"/>
          <a:sy n="82" d="100"/>
        </p:scale>
        <p:origin x="581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04CC6F-D79C-4BC2-9FD1-E48A9B24410F}" type="datetimeFigureOut">
              <a:rPr lang="en-US" smtClean="0"/>
              <a:t>12/24/2025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2D52F3-F08E-4764-81B6-4D548FEAB5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5278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2D52F3-F08E-4764-81B6-4D548FEAB53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0558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2575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2D52F3-F08E-4764-81B6-4D548FEAB53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1149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496085-DC1E-D79E-4F51-889B92E7C4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905588C-B743-6FF7-4882-EDB6DF24BC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E39D169-5532-F002-76DB-5C3900CB9E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2697E8-6117-1AF7-439A-DAD2ECCC61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2D52F3-F08E-4764-81B6-4D548FEAB53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7652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8A0EF7-17A5-5B24-4B2E-053B74099C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91E2BF5-5581-2F11-9E61-97016686B9E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2BDA8D0-7D72-1CD9-FA64-7F89C6388E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ACA0FD-2293-45C0-0D71-1FF4E8C9CF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2D52F3-F08E-4764-81B6-4D548FEAB53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2699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481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92742-4726-4FA1-836A-5424CBE54B6A}" type="datetimeFigureOut">
              <a:rPr lang="en-US" smtClean="0"/>
              <a:t>12/24/2025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93CF7-B0E9-461D-B069-628E7840BA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033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92742-4726-4FA1-836A-5424CBE54B6A}" type="datetimeFigureOut">
              <a:rPr lang="en-US" smtClean="0"/>
              <a:t>12/24/2025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93CF7-B0E9-461D-B069-628E7840BA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58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92742-4726-4FA1-836A-5424CBE54B6A}" type="datetimeFigureOut">
              <a:rPr lang="en-US" smtClean="0"/>
              <a:t>12/24/2025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93CF7-B0E9-461D-B069-628E7840BA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6571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VN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8872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92742-4726-4FA1-836A-5424CBE54B6A}" type="datetimeFigureOut">
              <a:rPr lang="en-US" smtClean="0"/>
              <a:t>12/24/2025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93CF7-B0E9-461D-B069-628E7840BA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1631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92742-4726-4FA1-836A-5424CBE54B6A}" type="datetimeFigureOut">
              <a:rPr lang="en-US" smtClean="0"/>
              <a:t>12/24/2025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93CF7-B0E9-461D-B069-628E7840BA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4376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92742-4726-4FA1-836A-5424CBE54B6A}" type="datetimeFigureOut">
              <a:rPr lang="en-US" smtClean="0"/>
              <a:t>12/24/2025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93CF7-B0E9-461D-B069-628E7840BA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5784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92742-4726-4FA1-836A-5424CBE54B6A}" type="datetimeFigureOut">
              <a:rPr lang="en-US" smtClean="0"/>
              <a:t>12/24/2025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93CF7-B0E9-461D-B069-628E7840BA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3447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92742-4726-4FA1-836A-5424CBE54B6A}" type="datetimeFigureOut">
              <a:rPr lang="en-US" smtClean="0"/>
              <a:t>12/24/2025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93CF7-B0E9-461D-B069-628E7840BA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6652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92742-4726-4FA1-836A-5424CBE54B6A}" type="datetimeFigureOut">
              <a:rPr lang="en-US" smtClean="0"/>
              <a:t>12/24/2025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93CF7-B0E9-461D-B069-628E7840BA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02127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92742-4726-4FA1-836A-5424CBE54B6A}" type="datetimeFigureOut">
              <a:rPr lang="en-US" smtClean="0"/>
              <a:t>12/24/2025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93CF7-B0E9-461D-B069-628E7840BA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8948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92742-4726-4FA1-836A-5424CBE54B6A}" type="datetimeFigureOut">
              <a:rPr lang="en-US" smtClean="0"/>
              <a:t>12/24/2025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93CF7-B0E9-461D-B069-628E7840BA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5958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D92742-4726-4FA1-836A-5424CBE54B6A}" type="datetimeFigureOut">
              <a:rPr lang="en-US" smtClean="0"/>
              <a:t>12/24/2025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293CF7-B0E9-461D-B069-628E7840BA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9670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jpg"/><Relationship Id="rId4" Type="http://schemas.openxmlformats.org/officeDocument/2006/relationships/image" Target="../media/image30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jpg"/><Relationship Id="rId4" Type="http://schemas.openxmlformats.org/officeDocument/2006/relationships/image" Target="../media/image26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0.png"/><Relationship Id="rId3" Type="http://schemas.openxmlformats.org/officeDocument/2006/relationships/image" Target="../media/image14.png"/><Relationship Id="rId7" Type="http://schemas.openxmlformats.org/officeDocument/2006/relationships/image" Target="../media/image18.svg"/><Relationship Id="rId12" Type="http://schemas.openxmlformats.org/officeDocument/2006/relationships/image" Target="../media/image23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19.png"/><Relationship Id="rId5" Type="http://schemas.openxmlformats.org/officeDocument/2006/relationships/image" Target="../media/image16.svg"/><Relationship Id="rId10" Type="http://schemas.openxmlformats.org/officeDocument/2006/relationships/image" Target="../media/image18.png"/><Relationship Id="rId4" Type="http://schemas.openxmlformats.org/officeDocument/2006/relationships/image" Target="../media/image15.png"/><Relationship Id="rId9" Type="http://schemas.openxmlformats.org/officeDocument/2006/relationships/image" Target="../media/image20.svg"/><Relationship Id="rId14" Type="http://schemas.openxmlformats.org/officeDocument/2006/relationships/image" Target="../media/image25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jp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jpeg"/><Relationship Id="rId4" Type="http://schemas.openxmlformats.org/officeDocument/2006/relationships/image" Target="../media/image2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0" descr="preencoded.png"/>
          <p:cNvPicPr preferRelativeResize="0"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8575"/>
            <a:ext cx="4591050" cy="688657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240663" y="4718064"/>
            <a:ext cx="3164328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Student name(s):</a:t>
            </a:r>
            <a:r>
              <a:rPr lang="en-US" dirty="0"/>
              <a:t/>
            </a:r>
            <a:br>
              <a:rPr lang="en-US" dirty="0"/>
            </a:br>
            <a:r>
              <a:rPr lang="en-US" sz="1600" dirty="0"/>
              <a:t>Nguyen </a:t>
            </a:r>
            <a:r>
              <a:rPr lang="en-US" sz="1600" dirty="0" err="1"/>
              <a:t>Huu</a:t>
            </a:r>
            <a:r>
              <a:rPr lang="en-US" sz="1600" dirty="0"/>
              <a:t> </a:t>
            </a:r>
            <a:r>
              <a:rPr lang="en-US" sz="1600" dirty="0" err="1"/>
              <a:t>Khanh</a:t>
            </a:r>
            <a:r>
              <a:rPr lang="en-US" sz="1600" dirty="0"/>
              <a:t>– ITCSIU21076</a:t>
            </a:r>
          </a:p>
          <a:p>
            <a:r>
              <a:rPr lang="en-US" sz="1600" dirty="0"/>
              <a:t>Nguyen </a:t>
            </a:r>
            <a:r>
              <a:rPr lang="en-US" sz="1600" dirty="0" err="1"/>
              <a:t>Thanh</a:t>
            </a:r>
            <a:r>
              <a:rPr lang="en-US" sz="1600" dirty="0"/>
              <a:t> </a:t>
            </a:r>
            <a:r>
              <a:rPr lang="en-US" sz="1600" dirty="0" err="1"/>
              <a:t>Khiem</a:t>
            </a:r>
            <a:r>
              <a:rPr lang="en-US" sz="1600" dirty="0"/>
              <a:t>– ITCSIU21137</a:t>
            </a:r>
          </a:p>
          <a:p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9360" y="9796"/>
            <a:ext cx="1205508" cy="1200150"/>
          </a:xfrm>
          <a:prstGeom prst="rect">
            <a:avLst/>
          </a:prstGeom>
        </p:spPr>
      </p:pic>
      <p:sp>
        <p:nvSpPr>
          <p:cNvPr id="10" name="Text 3"/>
          <p:cNvSpPr/>
          <p:nvPr/>
        </p:nvSpPr>
        <p:spPr>
          <a:xfrm>
            <a:off x="5240663" y="563190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sz="1750" b="1" dirty="0" smtClean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Advisor: </a:t>
            </a:r>
            <a:r>
              <a:rPr lang="en-US" sz="1750" dirty="0" smtClean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Dr. Nguyen </a:t>
            </a:r>
            <a:r>
              <a:rPr lang="en-US" sz="1750" dirty="0" err="1" smtClean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Trung</a:t>
            </a:r>
            <a:r>
              <a:rPr lang="en-US" sz="1750" dirty="0" smtClean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sz="1750" dirty="0" err="1" smtClean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Nghia</a:t>
            </a:r>
            <a:endParaRPr lang="en-US" sz="1750" dirty="0"/>
          </a:p>
        </p:txBody>
      </p:sp>
      <p:sp>
        <p:nvSpPr>
          <p:cNvPr id="11" name="Text 0"/>
          <p:cNvSpPr/>
          <p:nvPr/>
        </p:nvSpPr>
        <p:spPr>
          <a:xfrm>
            <a:off x="5240663" y="1106075"/>
            <a:ext cx="5803106" cy="6349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2700" dirty="0">
                <a:solidFill>
                  <a:srgbClr val="9C5461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Furniture Sales Website</a:t>
            </a:r>
            <a:endParaRPr lang="en-US" sz="2700" dirty="0"/>
          </a:p>
        </p:txBody>
      </p:sp>
      <p:sp>
        <p:nvSpPr>
          <p:cNvPr id="12" name="Text 1"/>
          <p:cNvSpPr/>
          <p:nvPr/>
        </p:nvSpPr>
        <p:spPr>
          <a:xfrm>
            <a:off x="5240663" y="1645204"/>
            <a:ext cx="7721441" cy="38104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000"/>
              </a:lnSpc>
              <a:buNone/>
            </a:pPr>
            <a:r>
              <a:rPr lang="en-US" sz="5500" dirty="0">
                <a:solidFill>
                  <a:srgbClr val="9C5461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Web Application Development</a:t>
            </a:r>
            <a:endParaRPr lang="en-US" sz="5500" dirty="0"/>
          </a:p>
        </p:txBody>
      </p:sp>
      <p:sp>
        <p:nvSpPr>
          <p:cNvPr id="13" name="Text 2"/>
          <p:cNvSpPr/>
          <p:nvPr/>
        </p:nvSpPr>
        <p:spPr>
          <a:xfrm>
            <a:off x="5240663" y="4335826"/>
            <a:ext cx="2540437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9C5461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Final Project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839600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FF096C-9545-6DC3-49C9-59673AE14C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0">
            <a:extLst>
              <a:ext uri="{FF2B5EF4-FFF2-40B4-BE49-F238E27FC236}">
                <a16:creationId xmlns:a16="http://schemas.microsoft.com/office/drawing/2014/main" id="{B1DD1481-7AF8-F61F-3FD5-90F69F42BF5A}"/>
              </a:ext>
            </a:extLst>
          </p:cNvPr>
          <p:cNvSpPr/>
          <p:nvPr/>
        </p:nvSpPr>
        <p:spPr>
          <a:xfrm>
            <a:off x="157743" y="112335"/>
            <a:ext cx="6057662" cy="514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00"/>
              </a:lnSpc>
              <a:buNone/>
            </a:pPr>
            <a:r>
              <a:rPr lang="en-US" sz="3200" dirty="0">
                <a:solidFill>
                  <a:srgbClr val="9C5461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Sequence Diagram </a:t>
            </a:r>
            <a:endParaRPr lang="en-US" sz="3200" dirty="0"/>
          </a:p>
        </p:txBody>
      </p:sp>
      <p:sp>
        <p:nvSpPr>
          <p:cNvPr id="6" name="Text 1">
            <a:extLst>
              <a:ext uri="{FF2B5EF4-FFF2-40B4-BE49-F238E27FC236}">
                <a16:creationId xmlns:a16="http://schemas.microsoft.com/office/drawing/2014/main" id="{B4F4DA56-43C1-3AF2-11C8-516940481CFA}"/>
              </a:ext>
            </a:extLst>
          </p:cNvPr>
          <p:cNvSpPr/>
          <p:nvPr/>
        </p:nvSpPr>
        <p:spPr>
          <a:xfrm>
            <a:off x="575786" y="3088719"/>
            <a:ext cx="2056448" cy="256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endParaRPr lang="en-US" sz="1600" dirty="0"/>
          </a:p>
        </p:txBody>
      </p:sp>
      <p:sp>
        <p:nvSpPr>
          <p:cNvPr id="8" name="Text 2">
            <a:extLst>
              <a:ext uri="{FF2B5EF4-FFF2-40B4-BE49-F238E27FC236}">
                <a16:creationId xmlns:a16="http://schemas.microsoft.com/office/drawing/2014/main" id="{0EB1D217-F0B7-C193-6725-5B802ED5580C}"/>
              </a:ext>
            </a:extLst>
          </p:cNvPr>
          <p:cNvSpPr/>
          <p:nvPr/>
        </p:nvSpPr>
        <p:spPr>
          <a:xfrm>
            <a:off x="385941" y="5874901"/>
            <a:ext cx="2056448" cy="256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endParaRPr lang="en-US" sz="1600" dirty="0"/>
          </a:p>
        </p:txBody>
      </p:sp>
      <p:sp>
        <p:nvSpPr>
          <p:cNvPr id="9" name="Text 3">
            <a:extLst>
              <a:ext uri="{FF2B5EF4-FFF2-40B4-BE49-F238E27FC236}">
                <a16:creationId xmlns:a16="http://schemas.microsoft.com/office/drawing/2014/main" id="{AFB0F543-A1C3-5F68-2198-893270438B13}"/>
              </a:ext>
            </a:extLst>
          </p:cNvPr>
          <p:cNvSpPr/>
          <p:nvPr/>
        </p:nvSpPr>
        <p:spPr>
          <a:xfrm>
            <a:off x="255211" y="6322040"/>
            <a:ext cx="3215402" cy="2632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endParaRPr lang="en-US" sz="1250" dirty="0"/>
          </a:p>
        </p:txBody>
      </p:sp>
      <p:sp>
        <p:nvSpPr>
          <p:cNvPr id="11" name="Text 4">
            <a:extLst>
              <a:ext uri="{FF2B5EF4-FFF2-40B4-BE49-F238E27FC236}">
                <a16:creationId xmlns:a16="http://schemas.microsoft.com/office/drawing/2014/main" id="{5C461BC7-C8BB-B9FB-5274-1CB9C1B463C3}"/>
              </a:ext>
            </a:extLst>
          </p:cNvPr>
          <p:cNvSpPr/>
          <p:nvPr/>
        </p:nvSpPr>
        <p:spPr>
          <a:xfrm>
            <a:off x="3601343" y="5882521"/>
            <a:ext cx="2056448" cy="256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endParaRPr lang="en-US" sz="1600" dirty="0"/>
          </a:p>
        </p:txBody>
      </p:sp>
      <p:sp>
        <p:nvSpPr>
          <p:cNvPr id="12" name="Text 5">
            <a:extLst>
              <a:ext uri="{FF2B5EF4-FFF2-40B4-BE49-F238E27FC236}">
                <a16:creationId xmlns:a16="http://schemas.microsoft.com/office/drawing/2014/main" id="{B138FFC7-974C-CE9A-E1D0-1AF452722AF6}"/>
              </a:ext>
            </a:extLst>
          </p:cNvPr>
          <p:cNvSpPr/>
          <p:nvPr/>
        </p:nvSpPr>
        <p:spPr>
          <a:xfrm>
            <a:off x="3520201" y="6276499"/>
            <a:ext cx="3215521" cy="2632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endParaRPr lang="en-US" sz="1250" dirty="0"/>
          </a:p>
        </p:txBody>
      </p:sp>
      <p:sp>
        <p:nvSpPr>
          <p:cNvPr id="14" name="Text 6">
            <a:extLst>
              <a:ext uri="{FF2B5EF4-FFF2-40B4-BE49-F238E27FC236}">
                <a16:creationId xmlns:a16="http://schemas.microsoft.com/office/drawing/2014/main" id="{24EE0CCC-1F63-BAD6-0528-9951742B7F03}"/>
              </a:ext>
            </a:extLst>
          </p:cNvPr>
          <p:cNvSpPr/>
          <p:nvPr/>
        </p:nvSpPr>
        <p:spPr>
          <a:xfrm>
            <a:off x="6957893" y="5890141"/>
            <a:ext cx="2056448" cy="256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endParaRPr lang="en-US" sz="1600" dirty="0"/>
          </a:p>
        </p:txBody>
      </p:sp>
      <p:sp>
        <p:nvSpPr>
          <p:cNvPr id="15" name="Text 7">
            <a:extLst>
              <a:ext uri="{FF2B5EF4-FFF2-40B4-BE49-F238E27FC236}">
                <a16:creationId xmlns:a16="http://schemas.microsoft.com/office/drawing/2014/main" id="{E7D7AB4C-E243-129B-0B9E-24BF073E8A65}"/>
              </a:ext>
            </a:extLst>
          </p:cNvPr>
          <p:cNvSpPr/>
          <p:nvPr/>
        </p:nvSpPr>
        <p:spPr>
          <a:xfrm>
            <a:off x="6735722" y="6284119"/>
            <a:ext cx="3215521" cy="2632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endParaRPr lang="en-US" sz="1250" dirty="0"/>
          </a:p>
        </p:txBody>
      </p:sp>
      <p:sp>
        <p:nvSpPr>
          <p:cNvPr id="17" name="Text 8">
            <a:extLst>
              <a:ext uri="{FF2B5EF4-FFF2-40B4-BE49-F238E27FC236}">
                <a16:creationId xmlns:a16="http://schemas.microsoft.com/office/drawing/2014/main" id="{FB181B02-AFB2-A5B2-0E18-F39943C116DA}"/>
              </a:ext>
            </a:extLst>
          </p:cNvPr>
          <p:cNvSpPr/>
          <p:nvPr/>
        </p:nvSpPr>
        <p:spPr>
          <a:xfrm>
            <a:off x="9972913" y="5824329"/>
            <a:ext cx="2056448" cy="256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endParaRPr lang="en-US" sz="1600" dirty="0">
              <a:solidFill>
                <a:srgbClr val="4A4A4A"/>
              </a:solidFill>
              <a:latin typeface="DM Sans Semi Bold" pitchFamily="34" charset="0"/>
              <a:ea typeface="DM Sans Semi Bold" pitchFamily="34" charset="-122"/>
              <a:cs typeface="DM Sans Semi Bold" pitchFamily="34" charset="-120"/>
            </a:endParaRPr>
          </a:p>
          <a:p>
            <a:pPr marL="0" indent="0" algn="l">
              <a:lnSpc>
                <a:spcPts val="2000"/>
              </a:lnSpc>
              <a:buNone/>
            </a:pPr>
            <a:endParaRPr lang="en-US" sz="1600" dirty="0"/>
          </a:p>
        </p:txBody>
      </p:sp>
      <p:sp>
        <p:nvSpPr>
          <p:cNvPr id="18" name="Text 9">
            <a:extLst>
              <a:ext uri="{FF2B5EF4-FFF2-40B4-BE49-F238E27FC236}">
                <a16:creationId xmlns:a16="http://schemas.microsoft.com/office/drawing/2014/main" id="{FE593353-0018-E371-5EE3-13E5B279D254}"/>
              </a:ext>
            </a:extLst>
          </p:cNvPr>
          <p:cNvSpPr/>
          <p:nvPr/>
        </p:nvSpPr>
        <p:spPr>
          <a:xfrm>
            <a:off x="9254133" y="6304389"/>
            <a:ext cx="3215521" cy="2632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endParaRPr lang="en-US" sz="125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844B4A6-90F9-DE89-D081-384684B75C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11699" y="2351236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VN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211" y="1020453"/>
            <a:ext cx="4825069" cy="222641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85941" y="626447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latin typeface="DM Sans"/>
              </a:rPr>
              <a:t>Add to cart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577" y="2546148"/>
            <a:ext cx="7024784" cy="3111073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362584" y="2166570"/>
            <a:ext cx="1595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latin typeface="DM Sans"/>
              </a:rPr>
              <a:t>Login website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2" y="4407621"/>
            <a:ext cx="5250263" cy="2000501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390851" y="3927741"/>
            <a:ext cx="4203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latin typeface="DM Sans"/>
              </a:rPr>
              <a:t>View product → click View (see details</a:t>
            </a:r>
            <a:r>
              <a:rPr lang="en-US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DM Sans"/>
              </a:rPr>
              <a:t>)</a:t>
            </a:r>
            <a:endParaRPr lang="en-US" dirty="0">
              <a:solidFill>
                <a:schemeClr val="accent2">
                  <a:lumMod val="60000"/>
                  <a:lumOff val="40000"/>
                </a:schemeClr>
              </a:solidFill>
              <a:latin typeface="DM Sans"/>
            </a:endParaRPr>
          </a:p>
        </p:txBody>
      </p:sp>
    </p:spTree>
    <p:extLst>
      <p:ext uri="{BB962C8B-B14F-4D97-AF65-F5344CB8AC3E}">
        <p14:creationId xmlns:p14="http://schemas.microsoft.com/office/powerpoint/2010/main" val="4207894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0B3AA2-81A4-42FD-C954-1853683A44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0">
            <a:extLst>
              <a:ext uri="{FF2B5EF4-FFF2-40B4-BE49-F238E27FC236}">
                <a16:creationId xmlns:a16="http://schemas.microsoft.com/office/drawing/2014/main" id="{8E0AA894-B9E6-3FF8-6823-A5E8DF639D8B}"/>
              </a:ext>
            </a:extLst>
          </p:cNvPr>
          <p:cNvSpPr/>
          <p:nvPr/>
        </p:nvSpPr>
        <p:spPr>
          <a:xfrm>
            <a:off x="255211" y="112335"/>
            <a:ext cx="6057662" cy="514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00"/>
              </a:lnSpc>
              <a:buNone/>
            </a:pPr>
            <a:r>
              <a:rPr lang="en-US" sz="3200" dirty="0">
                <a:solidFill>
                  <a:srgbClr val="9C5461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Sequence Diagram </a:t>
            </a:r>
            <a:endParaRPr lang="en-US" sz="3200" dirty="0"/>
          </a:p>
        </p:txBody>
      </p:sp>
      <p:sp>
        <p:nvSpPr>
          <p:cNvPr id="6" name="Text 1">
            <a:extLst>
              <a:ext uri="{FF2B5EF4-FFF2-40B4-BE49-F238E27FC236}">
                <a16:creationId xmlns:a16="http://schemas.microsoft.com/office/drawing/2014/main" id="{19662C36-8155-F356-4C26-2B837E755A8E}"/>
              </a:ext>
            </a:extLst>
          </p:cNvPr>
          <p:cNvSpPr/>
          <p:nvPr/>
        </p:nvSpPr>
        <p:spPr>
          <a:xfrm>
            <a:off x="575786" y="3088719"/>
            <a:ext cx="2056448" cy="256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endParaRPr lang="en-US" sz="1600" dirty="0"/>
          </a:p>
        </p:txBody>
      </p:sp>
      <p:sp>
        <p:nvSpPr>
          <p:cNvPr id="8" name="Text 2">
            <a:extLst>
              <a:ext uri="{FF2B5EF4-FFF2-40B4-BE49-F238E27FC236}">
                <a16:creationId xmlns:a16="http://schemas.microsoft.com/office/drawing/2014/main" id="{FA483C0D-8681-5C91-069F-D543B74A9FE6}"/>
              </a:ext>
            </a:extLst>
          </p:cNvPr>
          <p:cNvSpPr/>
          <p:nvPr/>
        </p:nvSpPr>
        <p:spPr>
          <a:xfrm>
            <a:off x="385941" y="5874901"/>
            <a:ext cx="2056448" cy="256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endParaRPr lang="en-US" sz="1600" dirty="0"/>
          </a:p>
        </p:txBody>
      </p:sp>
      <p:sp>
        <p:nvSpPr>
          <p:cNvPr id="9" name="Text 3">
            <a:extLst>
              <a:ext uri="{FF2B5EF4-FFF2-40B4-BE49-F238E27FC236}">
                <a16:creationId xmlns:a16="http://schemas.microsoft.com/office/drawing/2014/main" id="{CD6FF68C-8668-5A8A-0839-B06896F09A1A}"/>
              </a:ext>
            </a:extLst>
          </p:cNvPr>
          <p:cNvSpPr/>
          <p:nvPr/>
        </p:nvSpPr>
        <p:spPr>
          <a:xfrm>
            <a:off x="255211" y="6322040"/>
            <a:ext cx="3215402" cy="2632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endParaRPr lang="en-US" sz="1250" dirty="0"/>
          </a:p>
        </p:txBody>
      </p:sp>
      <p:sp>
        <p:nvSpPr>
          <p:cNvPr id="11" name="Text 4">
            <a:extLst>
              <a:ext uri="{FF2B5EF4-FFF2-40B4-BE49-F238E27FC236}">
                <a16:creationId xmlns:a16="http://schemas.microsoft.com/office/drawing/2014/main" id="{EAE2931E-F803-1038-4991-8A33F2C25496}"/>
              </a:ext>
            </a:extLst>
          </p:cNvPr>
          <p:cNvSpPr/>
          <p:nvPr/>
        </p:nvSpPr>
        <p:spPr>
          <a:xfrm>
            <a:off x="3601343" y="5882521"/>
            <a:ext cx="2056448" cy="256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endParaRPr lang="en-US" sz="1600" dirty="0"/>
          </a:p>
        </p:txBody>
      </p:sp>
      <p:sp>
        <p:nvSpPr>
          <p:cNvPr id="12" name="Text 5">
            <a:extLst>
              <a:ext uri="{FF2B5EF4-FFF2-40B4-BE49-F238E27FC236}">
                <a16:creationId xmlns:a16="http://schemas.microsoft.com/office/drawing/2014/main" id="{27FDDED3-6D27-E2CB-4EAB-0E7FA842E0D1}"/>
              </a:ext>
            </a:extLst>
          </p:cNvPr>
          <p:cNvSpPr/>
          <p:nvPr/>
        </p:nvSpPr>
        <p:spPr>
          <a:xfrm>
            <a:off x="3520201" y="6276499"/>
            <a:ext cx="3215521" cy="2632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endParaRPr lang="en-US" sz="1250" dirty="0"/>
          </a:p>
        </p:txBody>
      </p:sp>
      <p:sp>
        <p:nvSpPr>
          <p:cNvPr id="14" name="Text 6">
            <a:extLst>
              <a:ext uri="{FF2B5EF4-FFF2-40B4-BE49-F238E27FC236}">
                <a16:creationId xmlns:a16="http://schemas.microsoft.com/office/drawing/2014/main" id="{FF4B5CC6-A5AA-90CE-B1F8-FD56BB33A4DB}"/>
              </a:ext>
            </a:extLst>
          </p:cNvPr>
          <p:cNvSpPr/>
          <p:nvPr/>
        </p:nvSpPr>
        <p:spPr>
          <a:xfrm>
            <a:off x="6957893" y="5890141"/>
            <a:ext cx="2056448" cy="256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endParaRPr lang="en-US" sz="1600" dirty="0"/>
          </a:p>
        </p:txBody>
      </p:sp>
      <p:sp>
        <p:nvSpPr>
          <p:cNvPr id="15" name="Text 7">
            <a:extLst>
              <a:ext uri="{FF2B5EF4-FFF2-40B4-BE49-F238E27FC236}">
                <a16:creationId xmlns:a16="http://schemas.microsoft.com/office/drawing/2014/main" id="{93169FE2-8322-1E4A-BEF7-0E1E785198F8}"/>
              </a:ext>
            </a:extLst>
          </p:cNvPr>
          <p:cNvSpPr/>
          <p:nvPr/>
        </p:nvSpPr>
        <p:spPr>
          <a:xfrm>
            <a:off x="6735722" y="6284119"/>
            <a:ext cx="3215521" cy="2632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endParaRPr lang="en-US" sz="1250" dirty="0"/>
          </a:p>
        </p:txBody>
      </p:sp>
      <p:sp>
        <p:nvSpPr>
          <p:cNvPr id="17" name="Text 8">
            <a:extLst>
              <a:ext uri="{FF2B5EF4-FFF2-40B4-BE49-F238E27FC236}">
                <a16:creationId xmlns:a16="http://schemas.microsoft.com/office/drawing/2014/main" id="{EEF6F81C-7100-AA44-7B61-BFE1707B2EB2}"/>
              </a:ext>
            </a:extLst>
          </p:cNvPr>
          <p:cNvSpPr/>
          <p:nvPr/>
        </p:nvSpPr>
        <p:spPr>
          <a:xfrm>
            <a:off x="9972913" y="5824329"/>
            <a:ext cx="2056448" cy="256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endParaRPr lang="en-US" sz="1600" dirty="0">
              <a:solidFill>
                <a:srgbClr val="4A4A4A"/>
              </a:solidFill>
              <a:latin typeface="DM Sans Semi Bold" pitchFamily="34" charset="0"/>
              <a:ea typeface="DM Sans Semi Bold" pitchFamily="34" charset="-122"/>
              <a:cs typeface="DM Sans Semi Bold" pitchFamily="34" charset="-120"/>
            </a:endParaRPr>
          </a:p>
          <a:p>
            <a:pPr marL="0" indent="0" algn="l">
              <a:lnSpc>
                <a:spcPts val="2000"/>
              </a:lnSpc>
              <a:buNone/>
            </a:pPr>
            <a:endParaRPr lang="en-US" sz="1600" dirty="0"/>
          </a:p>
        </p:txBody>
      </p:sp>
      <p:sp>
        <p:nvSpPr>
          <p:cNvPr id="18" name="Text 9">
            <a:extLst>
              <a:ext uri="{FF2B5EF4-FFF2-40B4-BE49-F238E27FC236}">
                <a16:creationId xmlns:a16="http://schemas.microsoft.com/office/drawing/2014/main" id="{774B65E2-5ECF-74EC-FEBF-08649C2F66E0}"/>
              </a:ext>
            </a:extLst>
          </p:cNvPr>
          <p:cNvSpPr/>
          <p:nvPr/>
        </p:nvSpPr>
        <p:spPr>
          <a:xfrm>
            <a:off x="9254133" y="6304389"/>
            <a:ext cx="3215521" cy="2632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endParaRPr lang="en-US" sz="125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44A5839-E3D0-6B0C-C4C7-1A39D87937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11699" y="2351236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VN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5A02D75-F8E9-5C18-271C-8F3A5F17AB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4200" y="3454896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VN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211" y="671716"/>
            <a:ext cx="5747657" cy="254547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59768" y="3233499"/>
            <a:ext cx="2082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DM Sans"/>
              </a:rPr>
              <a:t>Continue Payment</a:t>
            </a:r>
            <a:endParaRPr lang="en-US" dirty="0">
              <a:solidFill>
                <a:schemeClr val="accent2">
                  <a:lumMod val="60000"/>
                  <a:lumOff val="40000"/>
                </a:schemeClr>
              </a:solidFill>
              <a:latin typeface="DM Sans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162" y="4289757"/>
            <a:ext cx="6369198" cy="2488208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85941" y="3761628"/>
            <a:ext cx="43011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latin typeface="DM Sans"/>
              </a:rPr>
              <a:t>Admin CRUD (add/edit/delete </a:t>
            </a:r>
            <a:r>
              <a:rPr lang="en-US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DM Sans"/>
              </a:rPr>
              <a:t>in/admin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latin typeface="DM Sans"/>
              </a:rPr>
              <a:t>)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8054" y="720895"/>
            <a:ext cx="5484068" cy="5818851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6447452" y="420738"/>
            <a:ext cx="1972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latin typeface="DM Sans"/>
                <a:ea typeface="DM Sans"/>
              </a:rPr>
              <a:t>Use case diagram</a:t>
            </a:r>
          </a:p>
        </p:txBody>
      </p:sp>
    </p:spTree>
    <p:extLst>
      <p:ext uri="{BB962C8B-B14F-4D97-AF65-F5344CB8AC3E}">
        <p14:creationId xmlns:p14="http://schemas.microsoft.com/office/powerpoint/2010/main" val="3077900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2"/>
          <p:cNvSpPr/>
          <p:nvPr/>
        </p:nvSpPr>
        <p:spPr>
          <a:xfrm>
            <a:off x="79415" y="456485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A4A4A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Login Page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9415" y="5055274"/>
            <a:ext cx="304800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Secure user authentication interface with form validation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0903" y="1780341"/>
            <a:ext cx="2544009" cy="2544009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3029070" y="451937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A4A4A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Homepage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3029070" y="5009792"/>
            <a:ext cx="304811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Featured products display with navigation and search functionality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2509" y="1780341"/>
            <a:ext cx="2544009" cy="2544009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6238399" y="451937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A4A4A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Product Search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6238399" y="5009792"/>
            <a:ext cx="304811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Advanced search and filtering capabilities for furniture categories</a:t>
            </a:r>
            <a:endParaRPr lang="en-US" sz="17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86518" y="1780341"/>
            <a:ext cx="2544009" cy="2544009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9447728" y="447877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A4A4A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Shopping Cart</a:t>
            </a:r>
            <a:endParaRPr lang="en-US" sz="2200" dirty="0"/>
          </a:p>
        </p:txBody>
      </p:sp>
      <p:sp>
        <p:nvSpPr>
          <p:cNvPr id="14" name="Text 9"/>
          <p:cNvSpPr/>
          <p:nvPr/>
        </p:nvSpPr>
        <p:spPr>
          <a:xfrm>
            <a:off x="9447728" y="4969191"/>
            <a:ext cx="304811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Dynamic cart management with real-time price calculations</a:t>
            </a:r>
            <a:endParaRPr lang="en-US" sz="1750" dirty="0"/>
          </a:p>
        </p:txBody>
      </p:sp>
      <p:sp>
        <p:nvSpPr>
          <p:cNvPr id="15" name="Text 0"/>
          <p:cNvSpPr/>
          <p:nvPr/>
        </p:nvSpPr>
        <p:spPr>
          <a:xfrm>
            <a:off x="79415" y="0"/>
            <a:ext cx="722102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200" dirty="0">
                <a:solidFill>
                  <a:srgbClr val="9C5461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Implementation Highlights</a:t>
            </a:r>
            <a:endParaRPr lang="en-US" sz="4200" dirty="0"/>
          </a:p>
        </p:txBody>
      </p:sp>
      <p:sp>
        <p:nvSpPr>
          <p:cNvPr id="16" name="Text 1"/>
          <p:cNvSpPr/>
          <p:nvPr/>
        </p:nvSpPr>
        <p:spPr>
          <a:xfrm>
            <a:off x="79415" y="84486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Key interfaces and features developed during the project implementation phase.</a:t>
            </a:r>
            <a:endParaRPr lang="en-US" sz="1750" dirty="0"/>
          </a:p>
        </p:txBody>
      </p:sp>
      <p:pic>
        <p:nvPicPr>
          <p:cNvPr id="17" name="Image 0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415" y="1780460"/>
            <a:ext cx="2543890" cy="2543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416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6620" y="30461"/>
            <a:ext cx="5175380" cy="685800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1832904" y="812706"/>
            <a:ext cx="3298934" cy="1284486"/>
          </a:xfrm>
          <a:prstGeom prst="roundRect">
            <a:avLst>
              <a:gd name="adj" fmla="val 360014"/>
            </a:avLst>
          </a:prstGeom>
          <a:solidFill>
            <a:srgbClr val="FFCCD1"/>
          </a:solidFill>
          <a:ln w="7620">
            <a:solidFill>
              <a:srgbClr val="E5B2B7"/>
            </a:solidFill>
            <a:prstDash val="solid"/>
          </a:ln>
          <a:effectLst>
            <a:outerShdw dist="19050" dir="2700000" algn="bl" rotWithShape="0">
              <a:srgbClr val="E5B2B7">
                <a:alpha val="100000"/>
              </a:srgbClr>
            </a:outerShdw>
          </a:effectLst>
        </p:spPr>
        <p:txBody>
          <a:bodyPr/>
          <a:lstStyle/>
          <a:p>
            <a:endParaRPr lang="en-VN"/>
          </a:p>
        </p:txBody>
      </p:sp>
      <p:sp>
        <p:nvSpPr>
          <p:cNvPr id="4" name="Text 1"/>
          <p:cNvSpPr/>
          <p:nvPr/>
        </p:nvSpPr>
        <p:spPr>
          <a:xfrm>
            <a:off x="2406172" y="1298781"/>
            <a:ext cx="6398816" cy="10904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4291"/>
              </a:lnSpc>
            </a:pPr>
            <a:r>
              <a:rPr lang="en-US" sz="6000" dirty="0" smtClean="0">
                <a:solidFill>
                  <a:srgbClr val="9C5461"/>
                </a:solidFill>
                <a:latin typeface="DM Sans Semi Bold" pitchFamily="34" charset="0"/>
                <a:ea typeface="DM Sans Semi Bold" pitchFamily="34" charset="-122"/>
              </a:rPr>
              <a:t>DEMO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3685286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/>
          <p:cNvSpPr/>
          <p:nvPr/>
        </p:nvSpPr>
        <p:spPr>
          <a:xfrm>
            <a:off x="222290" y="183952"/>
            <a:ext cx="677941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9C5461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Challenges &amp; Limitations</a:t>
            </a:r>
            <a:endParaRPr lang="en-US" sz="4450" dirty="0"/>
          </a:p>
        </p:txBody>
      </p:sp>
      <p:sp>
        <p:nvSpPr>
          <p:cNvPr id="5" name="Text 1"/>
          <p:cNvSpPr/>
          <p:nvPr/>
        </p:nvSpPr>
        <p:spPr>
          <a:xfrm>
            <a:off x="222290" y="1459706"/>
            <a:ext cx="5434013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9C5461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Development Challenges</a:t>
            </a:r>
            <a:endParaRPr lang="en-US" sz="3550" dirty="0"/>
          </a:p>
        </p:txBody>
      </p:sp>
      <p:sp>
        <p:nvSpPr>
          <p:cNvPr id="6" name="Text 2"/>
          <p:cNvSpPr/>
          <p:nvPr/>
        </p:nvSpPr>
        <p:spPr>
          <a:xfrm>
            <a:off x="222290" y="2253496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Learning Curve:</a:t>
            </a:r>
            <a:r>
              <a:rPr lang="en-US" sz="175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Understanding Django framework complexity and best practices</a:t>
            </a: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222290" y="3058597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Integration Issues:</a:t>
            </a:r>
            <a:r>
              <a:rPr lang="en-US" sz="175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Connecting frontend and backend components seamlessly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222290" y="3863697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Time Constraints:</a:t>
            </a:r>
            <a:r>
              <a:rPr lang="en-US" sz="175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Managing project scope within academic semester deadlines</a:t>
            </a:r>
            <a:endParaRPr lang="en-US" sz="1750" dirty="0"/>
          </a:p>
        </p:txBody>
      </p:sp>
      <p:sp>
        <p:nvSpPr>
          <p:cNvPr id="9" name="Text 5"/>
          <p:cNvSpPr/>
          <p:nvPr/>
        </p:nvSpPr>
        <p:spPr>
          <a:xfrm>
            <a:off x="222290" y="4668798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Database Design:</a:t>
            </a:r>
            <a:r>
              <a:rPr lang="en-US" sz="175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Creating efficient relational schema for e-commerce</a:t>
            </a:r>
            <a:endParaRPr lang="en-US" sz="1750" dirty="0"/>
          </a:p>
        </p:txBody>
      </p:sp>
      <p:sp>
        <p:nvSpPr>
          <p:cNvPr id="10" name="Text 6"/>
          <p:cNvSpPr/>
          <p:nvPr/>
        </p:nvSpPr>
        <p:spPr>
          <a:xfrm>
            <a:off x="6466999" y="1459706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9C5461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Current Limitations</a:t>
            </a:r>
            <a:endParaRPr lang="en-US" sz="3550" dirty="0"/>
          </a:p>
        </p:txBody>
      </p:sp>
      <p:sp>
        <p:nvSpPr>
          <p:cNvPr id="11" name="Text 7"/>
          <p:cNvSpPr/>
          <p:nvPr/>
        </p:nvSpPr>
        <p:spPr>
          <a:xfrm>
            <a:off x="6466999" y="2253496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Search Functionality:</a:t>
            </a:r>
            <a:r>
              <a:rPr lang="en-US" sz="175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No LLM-based intelligent </a:t>
            </a:r>
            <a:br>
              <a:rPr lang="en-US" sz="175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</a:br>
            <a:r>
              <a:rPr lang="en-US" sz="175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search capabilities</a:t>
            </a:r>
            <a:endParaRPr lang="en-US" sz="1750" dirty="0"/>
          </a:p>
        </p:txBody>
      </p:sp>
      <p:sp>
        <p:nvSpPr>
          <p:cNvPr id="12" name="Text 8"/>
          <p:cNvSpPr/>
          <p:nvPr/>
        </p:nvSpPr>
        <p:spPr>
          <a:xfrm>
            <a:off x="6466999" y="3058597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Payment System:</a:t>
            </a:r>
            <a:r>
              <a:rPr lang="en-US" sz="175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No integrated online payment </a:t>
            </a:r>
            <a:br>
              <a:rPr lang="en-US" sz="175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</a:br>
            <a:r>
              <a:rPr lang="en-US" sz="175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gateway</a:t>
            </a:r>
            <a:endParaRPr lang="en-US" sz="1750" dirty="0"/>
          </a:p>
        </p:txBody>
      </p:sp>
      <p:sp>
        <p:nvSpPr>
          <p:cNvPr id="13" name="Text 9"/>
          <p:cNvSpPr/>
          <p:nvPr/>
        </p:nvSpPr>
        <p:spPr>
          <a:xfrm>
            <a:off x="6466999" y="3863697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Promotions:</a:t>
            </a:r>
            <a:r>
              <a:rPr lang="en-US" sz="175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Missing discount code and promotion features</a:t>
            </a:r>
            <a:endParaRPr lang="en-US" sz="1750" dirty="0"/>
          </a:p>
        </p:txBody>
      </p:sp>
      <p:sp>
        <p:nvSpPr>
          <p:cNvPr id="14" name="Text 10"/>
          <p:cNvSpPr/>
          <p:nvPr/>
        </p:nvSpPr>
        <p:spPr>
          <a:xfrm>
            <a:off x="6466999" y="4668798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UI Completeness:</a:t>
            </a:r>
            <a:r>
              <a:rPr lang="en-US" sz="175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Some interface pages require </a:t>
            </a:r>
            <a:br>
              <a:rPr lang="en-US" sz="175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</a:br>
            <a:r>
              <a:rPr lang="en-US" sz="175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further development</a:t>
            </a: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2303227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/>
          <p:cNvSpPr/>
          <p:nvPr/>
        </p:nvSpPr>
        <p:spPr>
          <a:xfrm>
            <a:off x="127040" y="0"/>
            <a:ext cx="71183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9C5461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Conclusion &amp; Future Work</a:t>
            </a:r>
            <a:endParaRPr lang="en-US" sz="4450" dirty="0"/>
          </a:p>
        </p:txBody>
      </p:sp>
      <p:sp>
        <p:nvSpPr>
          <p:cNvPr id="5" name="Text 1"/>
          <p:cNvSpPr/>
          <p:nvPr/>
        </p:nvSpPr>
        <p:spPr>
          <a:xfrm>
            <a:off x="127040" y="1275755"/>
            <a:ext cx="4808101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9C5461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Project Achievements</a:t>
            </a:r>
            <a:endParaRPr lang="en-US" sz="3550" dirty="0"/>
          </a:p>
        </p:txBody>
      </p:sp>
      <p:sp>
        <p:nvSpPr>
          <p:cNvPr id="6" name="Text 2"/>
          <p:cNvSpPr/>
          <p:nvPr/>
        </p:nvSpPr>
        <p:spPr>
          <a:xfrm>
            <a:off x="127040" y="2069544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Successful Implementation:</a:t>
            </a:r>
            <a:r>
              <a:rPr lang="en-US" sz="175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Built a functional furniture e-commerce website</a:t>
            </a: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127040" y="2874645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Django Proficiency:</a:t>
            </a:r>
            <a:r>
              <a:rPr lang="en-US" sz="175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Applied MVT architecture and gained understanding of how Models, Views, and Templates interact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127040" y="4042648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Full-Stack Skills:</a:t>
            </a:r>
            <a:r>
              <a:rPr lang="en-US" sz="175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Improved web development capabilities across frontend and backend</a:t>
            </a:r>
            <a:endParaRPr lang="en-US" sz="1750" dirty="0"/>
          </a:p>
        </p:txBody>
      </p:sp>
      <p:sp>
        <p:nvSpPr>
          <p:cNvPr id="9" name="Text 5"/>
          <p:cNvSpPr/>
          <p:nvPr/>
        </p:nvSpPr>
        <p:spPr>
          <a:xfrm>
            <a:off x="127040" y="4847749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Academic Goals:</a:t>
            </a:r>
            <a:r>
              <a:rPr lang="en-US" sz="175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Met course requirements and learning objectives</a:t>
            </a:r>
            <a:endParaRPr lang="en-US" sz="1750" dirty="0"/>
          </a:p>
        </p:txBody>
      </p:sp>
      <p:sp>
        <p:nvSpPr>
          <p:cNvPr id="10" name="Text 6"/>
          <p:cNvSpPr/>
          <p:nvPr/>
        </p:nvSpPr>
        <p:spPr>
          <a:xfrm>
            <a:off x="6932771" y="1275755"/>
            <a:ext cx="4711541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9C5461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Future Improvements</a:t>
            </a:r>
            <a:endParaRPr lang="en-US" sz="3550" dirty="0"/>
          </a:p>
        </p:txBody>
      </p:sp>
      <p:sp>
        <p:nvSpPr>
          <p:cNvPr id="11" name="Text 7"/>
          <p:cNvSpPr/>
          <p:nvPr/>
        </p:nvSpPr>
        <p:spPr>
          <a:xfrm>
            <a:off x="6932771" y="2069544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AI-Enhanced Search:</a:t>
            </a:r>
            <a:r>
              <a:rPr lang="en-US" sz="175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Implement LLM-based </a:t>
            </a:r>
            <a:br>
              <a:rPr lang="en-US" sz="175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</a:br>
            <a:r>
              <a:rPr lang="en-US" sz="175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smart search functionality</a:t>
            </a:r>
            <a:endParaRPr lang="en-US" sz="1750" dirty="0"/>
          </a:p>
        </p:txBody>
      </p:sp>
      <p:sp>
        <p:nvSpPr>
          <p:cNvPr id="12" name="Text 8"/>
          <p:cNvSpPr/>
          <p:nvPr/>
        </p:nvSpPr>
        <p:spPr>
          <a:xfrm>
            <a:off x="6932771" y="2874645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Payment Integration:</a:t>
            </a:r>
            <a:r>
              <a:rPr lang="en-US" sz="175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Add secure online </a:t>
            </a:r>
            <a:br>
              <a:rPr lang="en-US" sz="175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</a:br>
            <a:r>
              <a:rPr lang="en-US" sz="175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payment gateway support</a:t>
            </a:r>
            <a:endParaRPr lang="en-US" sz="1750" dirty="0"/>
          </a:p>
        </p:txBody>
      </p:sp>
      <p:sp>
        <p:nvSpPr>
          <p:cNvPr id="13" name="Text 9"/>
          <p:cNvSpPr/>
          <p:nvPr/>
        </p:nvSpPr>
        <p:spPr>
          <a:xfrm>
            <a:off x="6932771" y="3679745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Advanced Features:</a:t>
            </a:r>
            <a:r>
              <a:rPr lang="en-US" sz="175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Develop discount system</a:t>
            </a:r>
            <a:br>
              <a:rPr lang="en-US" sz="175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</a:br>
            <a:r>
              <a:rPr lang="en-US" sz="175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and promotional tools</a:t>
            </a:r>
            <a:endParaRPr lang="en-US" sz="1750" dirty="0"/>
          </a:p>
        </p:txBody>
      </p:sp>
      <p:sp>
        <p:nvSpPr>
          <p:cNvPr id="14" name="Text 10"/>
          <p:cNvSpPr/>
          <p:nvPr/>
        </p:nvSpPr>
        <p:spPr>
          <a:xfrm>
            <a:off x="6932771" y="4484846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UI Enhancement:</a:t>
            </a:r>
            <a:r>
              <a:rPr lang="en-US" sz="175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Complete remaining interface </a:t>
            </a:r>
            <a:br>
              <a:rPr lang="en-US" sz="175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</a:br>
            <a:r>
              <a:rPr lang="en-US" sz="175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pages and improve user experience</a:t>
            </a:r>
            <a:endParaRPr lang="en-US" sz="1750" dirty="0"/>
          </a:p>
        </p:txBody>
      </p:sp>
      <p:sp>
        <p:nvSpPr>
          <p:cNvPr id="15" name="Text 11"/>
          <p:cNvSpPr/>
          <p:nvPr/>
        </p:nvSpPr>
        <p:spPr>
          <a:xfrm>
            <a:off x="127040" y="5908000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This project successfully demonstrates the application of modern web development technologies in creating a practical </a:t>
            </a:r>
            <a:br>
              <a:rPr lang="en-US" sz="175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</a:br>
            <a:r>
              <a:rPr lang="en-US" sz="175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e-commerce solution, providing valuable experience for future software development endeavors.</a:t>
            </a: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424965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/>
          <p:cNvSpPr/>
          <p:nvPr/>
        </p:nvSpPr>
        <p:spPr>
          <a:xfrm>
            <a:off x="184190" y="8536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9C5461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Thank You</a:t>
            </a:r>
            <a:endParaRPr lang="en-US" sz="4450" dirty="0"/>
          </a:p>
        </p:txBody>
      </p:sp>
      <p:sp>
        <p:nvSpPr>
          <p:cNvPr id="5" name="Text 1"/>
          <p:cNvSpPr/>
          <p:nvPr/>
        </p:nvSpPr>
        <p:spPr>
          <a:xfrm>
            <a:off x="184190" y="1134309"/>
            <a:ext cx="11341298" cy="1417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150"/>
              </a:lnSpc>
              <a:buNone/>
            </a:pPr>
            <a:r>
              <a:rPr lang="en-US" sz="8900" dirty="0">
                <a:solidFill>
                  <a:srgbClr val="9C5461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Questions?</a:t>
            </a:r>
            <a:endParaRPr lang="en-US" sz="8900" dirty="0"/>
          </a:p>
        </p:txBody>
      </p:sp>
      <p:sp>
        <p:nvSpPr>
          <p:cNvPr id="6" name="Text 2"/>
          <p:cNvSpPr/>
          <p:nvPr/>
        </p:nvSpPr>
        <p:spPr>
          <a:xfrm>
            <a:off x="184190" y="28921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9C5461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References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184190" y="358663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Django Documentation: https://docs.djangoproject.com/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184190" y="402883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Bootstrap 5 Documentation: https://getbootstrap.com/docs/5.0/</a:t>
            </a:r>
            <a:endParaRPr lang="en-US" sz="1750" dirty="0"/>
          </a:p>
        </p:txBody>
      </p:sp>
      <p:sp>
        <p:nvSpPr>
          <p:cNvPr id="9" name="Text 5"/>
          <p:cNvSpPr/>
          <p:nvPr/>
        </p:nvSpPr>
        <p:spPr>
          <a:xfrm>
            <a:off x="184190" y="447103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Python Official Documentation: https://docs.python.org/</a:t>
            </a:r>
            <a:endParaRPr lang="en-US" sz="1750" dirty="0"/>
          </a:p>
        </p:txBody>
      </p:sp>
      <p:sp>
        <p:nvSpPr>
          <p:cNvPr id="10" name="Text 6"/>
          <p:cNvSpPr/>
          <p:nvPr/>
        </p:nvSpPr>
        <p:spPr>
          <a:xfrm>
            <a:off x="184190" y="491323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Web Development Best Practices and E-commerce Design Patterns</a:t>
            </a:r>
            <a:endParaRPr lang="en-US" sz="1750" dirty="0"/>
          </a:p>
        </p:txBody>
      </p:sp>
      <p:sp>
        <p:nvSpPr>
          <p:cNvPr id="11" name="Shape 7"/>
          <p:cNvSpPr/>
          <p:nvPr/>
        </p:nvSpPr>
        <p:spPr>
          <a:xfrm>
            <a:off x="184190" y="5422582"/>
            <a:ext cx="11642050" cy="1326713"/>
          </a:xfrm>
          <a:prstGeom prst="roundRect">
            <a:avLst>
              <a:gd name="adj" fmla="val 15387"/>
            </a:avLst>
          </a:prstGeom>
          <a:solidFill>
            <a:srgbClr val="FFB3BB"/>
          </a:solidFill>
          <a:ln/>
        </p:spPr>
        <p:txBody>
          <a:bodyPr/>
          <a:lstStyle/>
          <a:p>
            <a:endParaRPr lang="en-VN"/>
          </a:p>
        </p:txBody>
      </p:sp>
      <p:pic>
        <p:nvPicPr>
          <p:cNvPr id="1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004" y="5875378"/>
            <a:ext cx="283488" cy="226814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804208" y="5701487"/>
            <a:ext cx="10402014" cy="7689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3368791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0" y="0"/>
            <a:ext cx="457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8644" y="587375"/>
            <a:ext cx="5120978" cy="5166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042"/>
              </a:lnSpc>
            </a:pPr>
            <a:r>
              <a:rPr lang="en-US" sz="3250" dirty="0">
                <a:solidFill>
                  <a:srgbClr val="9C5461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Introduction &amp; Motivation</a:t>
            </a:r>
            <a:endParaRPr lang="en-US" sz="3250" dirty="0"/>
          </a:p>
        </p:txBody>
      </p:sp>
      <p:sp>
        <p:nvSpPr>
          <p:cNvPr id="4" name="Text 1"/>
          <p:cNvSpPr/>
          <p:nvPr/>
        </p:nvSpPr>
        <p:spPr>
          <a:xfrm>
            <a:off x="578644" y="1170087"/>
            <a:ext cx="2066727" cy="2582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00"/>
              </a:lnSpc>
            </a:pPr>
            <a:r>
              <a:rPr lang="en-US" sz="1625" dirty="0">
                <a:solidFill>
                  <a:srgbClr val="9C5461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Why this project?</a:t>
            </a:r>
            <a:endParaRPr lang="en-US" sz="1625" dirty="0"/>
          </a:p>
        </p:txBody>
      </p:sp>
      <p:sp>
        <p:nvSpPr>
          <p:cNvPr id="5" name="Shape 2"/>
          <p:cNvSpPr/>
          <p:nvPr/>
        </p:nvSpPr>
        <p:spPr>
          <a:xfrm>
            <a:off x="578645" y="1636399"/>
            <a:ext cx="459580" cy="371971"/>
          </a:xfrm>
          <a:prstGeom prst="roundRect">
            <a:avLst>
              <a:gd name="adj" fmla="val 40005"/>
            </a:avLst>
          </a:prstGeom>
          <a:solidFill>
            <a:srgbClr val="FFCCD1"/>
          </a:solidFill>
          <a:ln w="7620">
            <a:solidFill>
              <a:srgbClr val="E5B2B7"/>
            </a:solidFill>
            <a:prstDash val="solid"/>
          </a:ln>
          <a:effectLst>
            <a:outerShdw dist="17780" dir="2700000" algn="bl" rotWithShape="0">
              <a:srgbClr val="E5B2B7">
                <a:alpha val="100000"/>
              </a:srgbClr>
            </a:outerShdw>
          </a:effectLst>
        </p:spPr>
        <p:txBody>
          <a:bodyPr/>
          <a:lstStyle/>
          <a:p>
            <a:r>
              <a:rPr lang="en-US" dirty="0"/>
              <a:t>I</a:t>
            </a:r>
          </a:p>
        </p:txBody>
      </p:sp>
      <p:sp>
        <p:nvSpPr>
          <p:cNvPr id="6" name="Text 3"/>
          <p:cNvSpPr/>
          <p:nvPr/>
        </p:nvSpPr>
        <p:spPr>
          <a:xfrm>
            <a:off x="1115914" y="1733054"/>
            <a:ext cx="2500808" cy="2582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00"/>
              </a:lnSpc>
            </a:pPr>
            <a:r>
              <a:rPr lang="en-US" sz="1625" dirty="0">
                <a:solidFill>
                  <a:srgbClr val="4A4A4A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Urban Population Growth</a:t>
            </a:r>
            <a:endParaRPr lang="en-US" sz="1625" dirty="0"/>
          </a:p>
        </p:txBody>
      </p:sp>
      <p:sp>
        <p:nvSpPr>
          <p:cNvPr id="7" name="Text 4"/>
          <p:cNvSpPr/>
          <p:nvPr/>
        </p:nvSpPr>
        <p:spPr>
          <a:xfrm>
            <a:off x="1115914" y="2090440"/>
            <a:ext cx="5925443" cy="264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42"/>
              </a:lnSpc>
            </a:pPr>
            <a:r>
              <a:rPr lang="en-US" sz="1292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Higher demand for furniture as more people move to cities and apartments</a:t>
            </a:r>
            <a:endParaRPr lang="en-US" sz="1292" dirty="0"/>
          </a:p>
        </p:txBody>
      </p:sp>
      <p:sp>
        <p:nvSpPr>
          <p:cNvPr id="8" name="Shape 5"/>
          <p:cNvSpPr/>
          <p:nvPr/>
        </p:nvSpPr>
        <p:spPr>
          <a:xfrm>
            <a:off x="578645" y="2685455"/>
            <a:ext cx="459580" cy="371971"/>
          </a:xfrm>
          <a:prstGeom prst="roundRect">
            <a:avLst>
              <a:gd name="adj" fmla="val 40005"/>
            </a:avLst>
          </a:prstGeom>
          <a:solidFill>
            <a:srgbClr val="FFCCD1"/>
          </a:solidFill>
          <a:ln w="7620">
            <a:solidFill>
              <a:srgbClr val="E5B2B7"/>
            </a:solidFill>
            <a:prstDash val="solid"/>
          </a:ln>
          <a:effectLst>
            <a:outerShdw dist="17780" dir="2700000" algn="bl" rotWithShape="0">
              <a:srgbClr val="E5B2B7">
                <a:alpha val="100000"/>
              </a:srgbClr>
            </a:outerShdw>
          </a:effectLst>
        </p:spPr>
        <p:txBody>
          <a:bodyPr/>
          <a:lstStyle/>
          <a:p>
            <a:r>
              <a:rPr lang="en-US" dirty="0"/>
              <a:t>II</a:t>
            </a:r>
          </a:p>
        </p:txBody>
      </p:sp>
      <p:sp>
        <p:nvSpPr>
          <p:cNvPr id="9" name="Text 6"/>
          <p:cNvSpPr/>
          <p:nvPr/>
        </p:nvSpPr>
        <p:spPr>
          <a:xfrm>
            <a:off x="1115914" y="2742207"/>
            <a:ext cx="3277989" cy="2582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00"/>
              </a:lnSpc>
            </a:pPr>
            <a:r>
              <a:rPr lang="en-US" sz="1625" dirty="0">
                <a:solidFill>
                  <a:srgbClr val="4A4A4A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Shift from Houses to Apartments</a:t>
            </a:r>
            <a:endParaRPr lang="en-US" sz="1625" dirty="0"/>
          </a:p>
        </p:txBody>
      </p:sp>
      <p:sp>
        <p:nvSpPr>
          <p:cNvPr id="10" name="Text 7"/>
          <p:cNvSpPr/>
          <p:nvPr/>
        </p:nvSpPr>
        <p:spPr>
          <a:xfrm>
            <a:off x="1115914" y="3099594"/>
            <a:ext cx="5925443" cy="264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42"/>
              </a:lnSpc>
            </a:pPr>
            <a:r>
              <a:rPr lang="en-US" sz="1292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Changing living patterns require different furniture solutions</a:t>
            </a:r>
            <a:endParaRPr lang="en-US" sz="1292" dirty="0"/>
          </a:p>
        </p:txBody>
      </p:sp>
      <p:sp>
        <p:nvSpPr>
          <p:cNvPr id="11" name="Shape 8"/>
          <p:cNvSpPr/>
          <p:nvPr/>
        </p:nvSpPr>
        <p:spPr>
          <a:xfrm>
            <a:off x="578645" y="3694609"/>
            <a:ext cx="459580" cy="371971"/>
          </a:xfrm>
          <a:prstGeom prst="roundRect">
            <a:avLst>
              <a:gd name="adj" fmla="val 40005"/>
            </a:avLst>
          </a:prstGeom>
          <a:solidFill>
            <a:srgbClr val="FFCCD1"/>
          </a:solidFill>
          <a:ln w="7620">
            <a:solidFill>
              <a:srgbClr val="E5B2B7"/>
            </a:solidFill>
            <a:prstDash val="solid"/>
          </a:ln>
          <a:effectLst>
            <a:outerShdw dist="17780" dir="2700000" algn="bl" rotWithShape="0">
              <a:srgbClr val="E5B2B7">
                <a:alpha val="100000"/>
              </a:srgbClr>
            </a:outerShdw>
          </a:effectLst>
        </p:spPr>
        <p:txBody>
          <a:bodyPr/>
          <a:lstStyle/>
          <a:p>
            <a:r>
              <a:rPr lang="en-US" dirty="0"/>
              <a:t>III</a:t>
            </a:r>
          </a:p>
        </p:txBody>
      </p:sp>
      <p:sp>
        <p:nvSpPr>
          <p:cNvPr id="12" name="Text 9"/>
          <p:cNvSpPr/>
          <p:nvPr/>
        </p:nvSpPr>
        <p:spPr>
          <a:xfrm>
            <a:off x="1115914" y="3751362"/>
            <a:ext cx="2252563" cy="2582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00"/>
              </a:lnSpc>
            </a:pPr>
            <a:r>
              <a:rPr lang="en-US" sz="1625" dirty="0">
                <a:solidFill>
                  <a:srgbClr val="4A4A4A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Online Shopping Trend</a:t>
            </a:r>
            <a:endParaRPr lang="en-US" sz="1625" dirty="0"/>
          </a:p>
        </p:txBody>
      </p:sp>
      <p:sp>
        <p:nvSpPr>
          <p:cNvPr id="13" name="Text 10"/>
          <p:cNvSpPr/>
          <p:nvPr/>
        </p:nvSpPr>
        <p:spPr>
          <a:xfrm>
            <a:off x="1115914" y="4108748"/>
            <a:ext cx="5925443" cy="264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42"/>
              </a:lnSpc>
            </a:pPr>
            <a:r>
              <a:rPr lang="en-US" sz="1292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Digital transformation replacing traditional furniture stores</a:t>
            </a:r>
            <a:endParaRPr lang="en-US" sz="1292" dirty="0"/>
          </a:p>
        </p:txBody>
      </p:sp>
      <p:sp>
        <p:nvSpPr>
          <p:cNvPr id="14" name="Shape 11"/>
          <p:cNvSpPr/>
          <p:nvPr/>
        </p:nvSpPr>
        <p:spPr>
          <a:xfrm>
            <a:off x="578645" y="4703763"/>
            <a:ext cx="459580" cy="371971"/>
          </a:xfrm>
          <a:prstGeom prst="roundRect">
            <a:avLst>
              <a:gd name="adj" fmla="val 40005"/>
            </a:avLst>
          </a:prstGeom>
          <a:solidFill>
            <a:srgbClr val="FFCCD1"/>
          </a:solidFill>
          <a:ln w="7620">
            <a:solidFill>
              <a:srgbClr val="E5B2B7"/>
            </a:solidFill>
            <a:prstDash val="solid"/>
          </a:ln>
          <a:effectLst>
            <a:outerShdw dist="17780" dir="2700000" algn="bl" rotWithShape="0">
              <a:srgbClr val="E5B2B7">
                <a:alpha val="100000"/>
              </a:srgbClr>
            </a:outerShdw>
          </a:effectLst>
        </p:spPr>
        <p:txBody>
          <a:bodyPr/>
          <a:lstStyle/>
          <a:p>
            <a:r>
              <a:rPr lang="en-US" dirty="0"/>
              <a:t>IV</a:t>
            </a:r>
          </a:p>
        </p:txBody>
      </p:sp>
      <p:sp>
        <p:nvSpPr>
          <p:cNvPr id="15" name="Text 12"/>
          <p:cNvSpPr/>
          <p:nvPr/>
        </p:nvSpPr>
        <p:spPr>
          <a:xfrm>
            <a:off x="1115913" y="4760516"/>
            <a:ext cx="2066727" cy="2582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00"/>
              </a:lnSpc>
            </a:pPr>
            <a:r>
              <a:rPr lang="en-US" sz="1625" dirty="0">
                <a:solidFill>
                  <a:srgbClr val="4A4A4A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Market Opportunity</a:t>
            </a:r>
            <a:endParaRPr lang="en-US" sz="1625" dirty="0"/>
          </a:p>
        </p:txBody>
      </p:sp>
      <p:sp>
        <p:nvSpPr>
          <p:cNvPr id="16" name="Text 13"/>
          <p:cNvSpPr/>
          <p:nvPr/>
        </p:nvSpPr>
        <p:spPr>
          <a:xfrm>
            <a:off x="1115914" y="5117902"/>
            <a:ext cx="5925443" cy="264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42"/>
              </a:lnSpc>
            </a:pPr>
            <a:r>
              <a:rPr lang="en-US" sz="1292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Need for an accessible online furniture sales platform</a:t>
            </a:r>
            <a:endParaRPr lang="en-US" sz="1292" dirty="0"/>
          </a:p>
        </p:txBody>
      </p:sp>
      <p:sp>
        <p:nvSpPr>
          <p:cNvPr id="20" name="Text 11"/>
          <p:cNvSpPr/>
          <p:nvPr/>
        </p:nvSpPr>
        <p:spPr>
          <a:xfrm>
            <a:off x="578644" y="5481439"/>
            <a:ext cx="6297018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b="1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Goal:</a:t>
            </a:r>
            <a:r>
              <a:rPr lang="en-US" sz="1458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Build a basic, user-friendly furniture sales website</a:t>
            </a:r>
            <a:endParaRPr lang="en-US" sz="1458" dirty="0"/>
          </a:p>
        </p:txBody>
      </p:sp>
    </p:spTree>
    <p:extLst>
      <p:ext uri="{BB962C8B-B14F-4D97-AF65-F5344CB8AC3E}">
        <p14:creationId xmlns:p14="http://schemas.microsoft.com/office/powerpoint/2010/main" val="2680811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0"/>
          <p:cNvSpPr/>
          <p:nvPr/>
        </p:nvSpPr>
        <p:spPr>
          <a:xfrm>
            <a:off x="317540" y="29223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9C5461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Project Objectives</a:t>
            </a:r>
            <a:endParaRPr lang="en-US" sz="4450" dirty="0"/>
          </a:p>
        </p:txBody>
      </p:sp>
      <p:sp>
        <p:nvSpPr>
          <p:cNvPr id="19" name="Shape 1"/>
          <p:cNvSpPr/>
          <p:nvPr/>
        </p:nvSpPr>
        <p:spPr>
          <a:xfrm>
            <a:off x="317540" y="1844040"/>
            <a:ext cx="3816310" cy="2402324"/>
          </a:xfrm>
          <a:prstGeom prst="roundRect">
            <a:avLst>
              <a:gd name="adj" fmla="val 8498"/>
            </a:avLst>
          </a:prstGeom>
          <a:solidFill>
            <a:srgbClr val="FFCCD1"/>
          </a:solidFill>
          <a:ln w="7620">
            <a:solidFill>
              <a:srgbClr val="E5B2B7"/>
            </a:solidFill>
            <a:prstDash val="solid"/>
          </a:ln>
          <a:effectLst>
            <a:outerShdw dist="20320" dir="2700000" algn="bl" rotWithShape="0">
              <a:srgbClr val="E5B2B7">
                <a:alpha val="100000"/>
              </a:srgbClr>
            </a:outerShdw>
          </a:effectLst>
        </p:spPr>
        <p:txBody>
          <a:bodyPr/>
          <a:lstStyle/>
          <a:p>
            <a:endParaRPr lang="en-VN"/>
          </a:p>
        </p:txBody>
      </p:sp>
      <p:sp>
        <p:nvSpPr>
          <p:cNvPr id="20" name="Text 2"/>
          <p:cNvSpPr/>
          <p:nvPr/>
        </p:nvSpPr>
        <p:spPr>
          <a:xfrm>
            <a:off x="551974" y="2078474"/>
            <a:ext cx="372749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A4A4A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Build E-commerce Website</a:t>
            </a:r>
            <a:endParaRPr lang="en-US" sz="2200" dirty="0"/>
          </a:p>
        </p:txBody>
      </p:sp>
      <p:sp>
        <p:nvSpPr>
          <p:cNvPr id="21" name="Text 3"/>
          <p:cNvSpPr/>
          <p:nvPr/>
        </p:nvSpPr>
        <p:spPr>
          <a:xfrm>
            <a:off x="551974" y="2568893"/>
            <a:ext cx="372749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Create a furniture e-commerce platform with essential shopping features</a:t>
            </a:r>
            <a:endParaRPr lang="en-US" sz="1750" dirty="0"/>
          </a:p>
        </p:txBody>
      </p:sp>
      <p:sp>
        <p:nvSpPr>
          <p:cNvPr id="22" name="Shape 4"/>
          <p:cNvSpPr/>
          <p:nvPr/>
        </p:nvSpPr>
        <p:spPr>
          <a:xfrm>
            <a:off x="4368284" y="1836421"/>
            <a:ext cx="3961924" cy="2402324"/>
          </a:xfrm>
          <a:prstGeom prst="roundRect">
            <a:avLst>
              <a:gd name="adj" fmla="val 8498"/>
            </a:avLst>
          </a:prstGeom>
          <a:solidFill>
            <a:srgbClr val="FFCCD1"/>
          </a:solidFill>
          <a:ln w="7620">
            <a:solidFill>
              <a:srgbClr val="E5B2B7"/>
            </a:solidFill>
            <a:prstDash val="solid"/>
          </a:ln>
          <a:effectLst>
            <a:outerShdw dist="20320" dir="2700000" algn="bl" rotWithShape="0">
              <a:srgbClr val="E5B2B7">
                <a:alpha val="100000"/>
              </a:srgbClr>
            </a:outerShdw>
          </a:effectLst>
        </p:spPr>
        <p:txBody>
          <a:bodyPr/>
          <a:lstStyle/>
          <a:p>
            <a:endParaRPr lang="en-VN"/>
          </a:p>
        </p:txBody>
      </p:sp>
      <p:sp>
        <p:nvSpPr>
          <p:cNvPr id="23" name="Text 5"/>
          <p:cNvSpPr/>
          <p:nvPr/>
        </p:nvSpPr>
        <p:spPr>
          <a:xfrm>
            <a:off x="4602718" y="207085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A4A4A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Apply Django MVT</a:t>
            </a:r>
            <a:endParaRPr lang="en-US" sz="2200" dirty="0"/>
          </a:p>
        </p:txBody>
      </p:sp>
      <p:sp>
        <p:nvSpPr>
          <p:cNvPr id="24" name="Text 6"/>
          <p:cNvSpPr/>
          <p:nvPr/>
        </p:nvSpPr>
        <p:spPr>
          <a:xfrm>
            <a:off x="4602718" y="2561274"/>
            <a:ext cx="372749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Apply Django's Model-View-Template architecture for structured development</a:t>
            </a:r>
            <a:endParaRPr lang="en-US" sz="1750" dirty="0"/>
          </a:p>
        </p:txBody>
      </p:sp>
      <p:sp>
        <p:nvSpPr>
          <p:cNvPr id="25" name="Shape 7"/>
          <p:cNvSpPr/>
          <p:nvPr/>
        </p:nvSpPr>
        <p:spPr>
          <a:xfrm>
            <a:off x="8441115" y="1828800"/>
            <a:ext cx="3551158" cy="2402324"/>
          </a:xfrm>
          <a:prstGeom prst="roundRect">
            <a:avLst>
              <a:gd name="adj" fmla="val 8498"/>
            </a:avLst>
          </a:prstGeom>
          <a:solidFill>
            <a:srgbClr val="FFCCD1"/>
          </a:solidFill>
          <a:ln w="7620">
            <a:solidFill>
              <a:srgbClr val="E5B2B7"/>
            </a:solidFill>
            <a:prstDash val="solid"/>
          </a:ln>
          <a:effectLst>
            <a:outerShdw dist="20320" dir="2700000" algn="bl" rotWithShape="0">
              <a:srgbClr val="E5B2B7">
                <a:alpha val="100000"/>
              </a:srgbClr>
            </a:outerShdw>
          </a:effectLst>
        </p:spPr>
        <p:txBody>
          <a:bodyPr/>
          <a:lstStyle/>
          <a:p>
            <a:endParaRPr lang="en-VN"/>
          </a:p>
        </p:txBody>
      </p:sp>
      <p:sp>
        <p:nvSpPr>
          <p:cNvPr id="26" name="Text 8"/>
          <p:cNvSpPr/>
          <p:nvPr/>
        </p:nvSpPr>
        <p:spPr>
          <a:xfrm>
            <a:off x="8564642" y="214651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A4A4A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Practice Full-Stack</a:t>
            </a:r>
            <a:endParaRPr lang="en-US" sz="2200" dirty="0"/>
          </a:p>
        </p:txBody>
      </p:sp>
      <p:sp>
        <p:nvSpPr>
          <p:cNvPr id="27" name="Text 9"/>
          <p:cNvSpPr/>
          <p:nvPr/>
        </p:nvSpPr>
        <p:spPr>
          <a:xfrm>
            <a:off x="8564642" y="2568893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Gain hands-on experience in full-stack web development</a:t>
            </a:r>
            <a:endParaRPr lang="en-US" sz="1750" dirty="0"/>
          </a:p>
        </p:txBody>
      </p:sp>
      <p:sp>
        <p:nvSpPr>
          <p:cNvPr id="28" name="Shape 10"/>
          <p:cNvSpPr/>
          <p:nvPr/>
        </p:nvSpPr>
        <p:spPr>
          <a:xfrm>
            <a:off x="317540" y="4473178"/>
            <a:ext cx="11661100" cy="1322189"/>
          </a:xfrm>
          <a:prstGeom prst="roundRect">
            <a:avLst>
              <a:gd name="adj" fmla="val 15440"/>
            </a:avLst>
          </a:prstGeom>
          <a:solidFill>
            <a:srgbClr val="FFCCD1"/>
          </a:solidFill>
          <a:ln w="7620">
            <a:solidFill>
              <a:srgbClr val="E5B2B7"/>
            </a:solidFill>
            <a:prstDash val="solid"/>
          </a:ln>
          <a:effectLst>
            <a:outerShdw dist="20320" dir="2700000" algn="bl" rotWithShape="0">
              <a:srgbClr val="E5B2B7">
                <a:alpha val="100000"/>
              </a:srgbClr>
            </a:outerShdw>
          </a:effectLst>
        </p:spPr>
        <p:txBody>
          <a:bodyPr/>
          <a:lstStyle/>
          <a:p>
            <a:endParaRPr lang="en-VN"/>
          </a:p>
        </p:txBody>
      </p:sp>
      <p:sp>
        <p:nvSpPr>
          <p:cNvPr id="29" name="Text 11"/>
          <p:cNvSpPr/>
          <p:nvPr/>
        </p:nvSpPr>
        <p:spPr>
          <a:xfrm>
            <a:off x="551974" y="470761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A4A4A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Learn Best Practices</a:t>
            </a:r>
            <a:endParaRPr lang="en-US" sz="2200" dirty="0"/>
          </a:p>
        </p:txBody>
      </p:sp>
      <p:sp>
        <p:nvSpPr>
          <p:cNvPr id="30" name="Text 12"/>
          <p:cNvSpPr/>
          <p:nvPr/>
        </p:nvSpPr>
        <p:spPr>
          <a:xfrm>
            <a:off x="551974" y="5198031"/>
            <a:ext cx="125738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Implement industry-standard web development practices and patterns</a:t>
            </a: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3395503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388" y="568163"/>
            <a:ext cx="6342102" cy="6342102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245388" y="357426"/>
            <a:ext cx="7414855" cy="644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050"/>
              </a:lnSpc>
            </a:pPr>
            <a:r>
              <a:rPr lang="en-US" sz="4050" dirty="0">
                <a:solidFill>
                  <a:srgbClr val="9C5461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Technologies Used</a:t>
            </a:r>
            <a:endParaRPr lang="en-US" sz="4050" dirty="0"/>
          </a:p>
        </p:txBody>
      </p:sp>
      <p:sp>
        <p:nvSpPr>
          <p:cNvPr id="26" name="Text 1"/>
          <p:cNvSpPr/>
          <p:nvPr/>
        </p:nvSpPr>
        <p:spPr>
          <a:xfrm>
            <a:off x="6164580" y="1051437"/>
            <a:ext cx="2577584" cy="322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9C5461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Tech Stack</a:t>
            </a:r>
            <a:endParaRPr lang="en-US" sz="2000" dirty="0"/>
          </a:p>
        </p:txBody>
      </p:sp>
      <p:sp>
        <p:nvSpPr>
          <p:cNvPr id="27" name="Text 2"/>
          <p:cNvSpPr/>
          <p:nvPr/>
        </p:nvSpPr>
        <p:spPr>
          <a:xfrm>
            <a:off x="6231255" y="1376692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Frontend:</a:t>
            </a:r>
            <a:r>
              <a:rPr lang="en-US" sz="160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HTML, CSS, JavaScript, Bootstrap 5</a:t>
            </a:r>
            <a:endParaRPr lang="en-US" sz="1600" dirty="0"/>
          </a:p>
        </p:txBody>
      </p:sp>
      <p:sp>
        <p:nvSpPr>
          <p:cNvPr id="28" name="Text 3"/>
          <p:cNvSpPr/>
          <p:nvPr/>
        </p:nvSpPr>
        <p:spPr>
          <a:xfrm>
            <a:off x="6231255" y="1705303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Backend:</a:t>
            </a:r>
            <a:r>
              <a:rPr lang="en-US" sz="160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Django (Python)</a:t>
            </a:r>
            <a:endParaRPr lang="en-US" sz="1600" dirty="0"/>
          </a:p>
        </p:txBody>
      </p:sp>
      <p:sp>
        <p:nvSpPr>
          <p:cNvPr id="30" name="Text 4"/>
          <p:cNvSpPr/>
          <p:nvPr/>
        </p:nvSpPr>
        <p:spPr>
          <a:xfrm>
            <a:off x="6231255" y="2081514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Database:</a:t>
            </a:r>
            <a:r>
              <a:rPr lang="en-US" sz="160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SQLite / relational database</a:t>
            </a:r>
            <a:endParaRPr lang="en-US" sz="1600" dirty="0"/>
          </a:p>
        </p:txBody>
      </p:sp>
      <p:sp>
        <p:nvSpPr>
          <p:cNvPr id="31" name="Text 5"/>
          <p:cNvSpPr/>
          <p:nvPr/>
        </p:nvSpPr>
        <p:spPr>
          <a:xfrm>
            <a:off x="6231255" y="2470250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Architecture:</a:t>
            </a:r>
            <a:r>
              <a:rPr lang="en-US" sz="160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MVT (Model – View – Template)</a:t>
            </a:r>
            <a:endParaRPr lang="en-US" sz="1600" dirty="0"/>
          </a:p>
        </p:txBody>
      </p:sp>
      <p:sp>
        <p:nvSpPr>
          <p:cNvPr id="32" name="Text 6"/>
          <p:cNvSpPr/>
          <p:nvPr/>
        </p:nvSpPr>
        <p:spPr>
          <a:xfrm>
            <a:off x="6164580" y="3024927"/>
            <a:ext cx="3302913" cy="322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9C5461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Development Environment</a:t>
            </a:r>
            <a:endParaRPr lang="en-US" sz="2000" dirty="0"/>
          </a:p>
        </p:txBody>
      </p:sp>
      <p:sp>
        <p:nvSpPr>
          <p:cNvPr id="33" name="Text 7"/>
          <p:cNvSpPr/>
          <p:nvPr/>
        </p:nvSpPr>
        <p:spPr>
          <a:xfrm>
            <a:off x="6164580" y="3553208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Python web framework for rapid development</a:t>
            </a:r>
            <a:endParaRPr lang="en-US" sz="1600" dirty="0"/>
          </a:p>
        </p:txBody>
      </p:sp>
      <p:sp>
        <p:nvSpPr>
          <p:cNvPr id="34" name="Text 8"/>
          <p:cNvSpPr/>
          <p:nvPr/>
        </p:nvSpPr>
        <p:spPr>
          <a:xfrm>
            <a:off x="6164580" y="3955282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Responsive design for modern user experience</a:t>
            </a:r>
            <a:endParaRPr lang="en-US" sz="1600" dirty="0"/>
          </a:p>
        </p:txBody>
      </p:sp>
      <p:sp>
        <p:nvSpPr>
          <p:cNvPr id="35" name="Text 9"/>
          <p:cNvSpPr/>
          <p:nvPr/>
        </p:nvSpPr>
        <p:spPr>
          <a:xfrm>
            <a:off x="6164580" y="4357356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Database-driven content management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301004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0"/>
          <p:cNvSpPr/>
          <p:nvPr/>
        </p:nvSpPr>
        <p:spPr>
          <a:xfrm>
            <a:off x="98108" y="0"/>
            <a:ext cx="5463183" cy="682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50"/>
              </a:lnSpc>
              <a:buNone/>
            </a:pPr>
            <a:r>
              <a:rPr lang="en-US" sz="4300" dirty="0">
                <a:solidFill>
                  <a:srgbClr val="9C5461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System Overview</a:t>
            </a:r>
            <a:endParaRPr lang="en-US" sz="4300" dirty="0"/>
          </a:p>
        </p:txBody>
      </p:sp>
      <p:sp>
        <p:nvSpPr>
          <p:cNvPr id="21" name="Text 1"/>
          <p:cNvSpPr/>
          <p:nvPr/>
        </p:nvSpPr>
        <p:spPr>
          <a:xfrm>
            <a:off x="98108" y="770335"/>
            <a:ext cx="2731532" cy="341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dirty="0">
                <a:solidFill>
                  <a:srgbClr val="9C5461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System Diagram</a:t>
            </a:r>
            <a:endParaRPr lang="en-US" sz="2150" dirty="0"/>
          </a:p>
        </p:txBody>
      </p:sp>
      <p:sp>
        <p:nvSpPr>
          <p:cNvPr id="22" name="Text 2"/>
          <p:cNvSpPr/>
          <p:nvPr/>
        </p:nvSpPr>
        <p:spPr>
          <a:xfrm>
            <a:off x="98108" y="1439466"/>
            <a:ext cx="13100685" cy="3495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The furniture e-commerce system consists of user and admin interfaces connected to core management modules.</a:t>
            </a:r>
            <a:endParaRPr lang="en-US" sz="1700" dirty="0"/>
          </a:p>
        </p:txBody>
      </p:sp>
      <p:sp>
        <p:nvSpPr>
          <p:cNvPr id="23" name="Text 3"/>
          <p:cNvSpPr/>
          <p:nvPr/>
        </p:nvSpPr>
        <p:spPr>
          <a:xfrm>
            <a:off x="1212886" y="1868210"/>
            <a:ext cx="2731532" cy="341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650"/>
              </a:lnSpc>
              <a:buNone/>
            </a:pPr>
            <a:r>
              <a:rPr lang="en-US" sz="2150" dirty="0">
                <a:solidFill>
                  <a:srgbClr val="4A4A4A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User Interface</a:t>
            </a:r>
            <a:endParaRPr lang="en-US" sz="2150" dirty="0"/>
          </a:p>
        </p:txBody>
      </p:sp>
      <p:sp>
        <p:nvSpPr>
          <p:cNvPr id="24" name="Text 4"/>
          <p:cNvSpPr/>
          <p:nvPr/>
        </p:nvSpPr>
        <p:spPr>
          <a:xfrm>
            <a:off x="0" y="2340411"/>
            <a:ext cx="3866435" cy="6991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170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Customer-facing website for browsing and purchasing furniture</a:t>
            </a:r>
            <a:endParaRPr lang="en-US" sz="1700" dirty="0"/>
          </a:p>
        </p:txBody>
      </p:sp>
      <p:sp>
        <p:nvSpPr>
          <p:cNvPr id="25" name="Text 5"/>
          <p:cNvSpPr/>
          <p:nvPr/>
        </p:nvSpPr>
        <p:spPr>
          <a:xfrm>
            <a:off x="8122204" y="1839279"/>
            <a:ext cx="2731532" cy="341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dirty="0">
                <a:solidFill>
                  <a:srgbClr val="4A4A4A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Admin Interface</a:t>
            </a:r>
            <a:endParaRPr lang="en-US" sz="2150" dirty="0"/>
          </a:p>
        </p:txBody>
      </p:sp>
      <p:sp>
        <p:nvSpPr>
          <p:cNvPr id="26" name="Text 6"/>
          <p:cNvSpPr/>
          <p:nvPr/>
        </p:nvSpPr>
        <p:spPr>
          <a:xfrm>
            <a:off x="8122204" y="2311719"/>
            <a:ext cx="4039314" cy="6991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Management dashboard for inventory and order administration</a:t>
            </a:r>
            <a:endParaRPr lang="en-US" sz="1700" dirty="0"/>
          </a:p>
        </p:txBody>
      </p:sp>
      <p:sp>
        <p:nvSpPr>
          <p:cNvPr id="27" name="Text 7"/>
          <p:cNvSpPr/>
          <p:nvPr/>
        </p:nvSpPr>
        <p:spPr>
          <a:xfrm>
            <a:off x="8412122" y="3477342"/>
            <a:ext cx="2845594" cy="341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dirty="0">
                <a:solidFill>
                  <a:srgbClr val="4A4A4A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Product Management</a:t>
            </a:r>
            <a:endParaRPr lang="en-US" sz="2150" dirty="0"/>
          </a:p>
        </p:txBody>
      </p:sp>
      <p:sp>
        <p:nvSpPr>
          <p:cNvPr id="28" name="Text 8"/>
          <p:cNvSpPr/>
          <p:nvPr/>
        </p:nvSpPr>
        <p:spPr>
          <a:xfrm>
            <a:off x="8493679" y="3974307"/>
            <a:ext cx="3820835" cy="6991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Catalog management, categories, and inventory tracking</a:t>
            </a:r>
            <a:endParaRPr lang="en-US" sz="1700" dirty="0"/>
          </a:p>
        </p:txBody>
      </p:sp>
      <p:sp>
        <p:nvSpPr>
          <p:cNvPr id="29" name="Text 9"/>
          <p:cNvSpPr/>
          <p:nvPr/>
        </p:nvSpPr>
        <p:spPr>
          <a:xfrm>
            <a:off x="8183996" y="5283994"/>
            <a:ext cx="2731532" cy="341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dirty="0">
                <a:solidFill>
                  <a:srgbClr val="4A4A4A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User Management</a:t>
            </a:r>
            <a:endParaRPr lang="en-US" sz="2150" dirty="0"/>
          </a:p>
        </p:txBody>
      </p:sp>
      <p:sp>
        <p:nvSpPr>
          <p:cNvPr id="30" name="Text 10"/>
          <p:cNvSpPr/>
          <p:nvPr/>
        </p:nvSpPr>
        <p:spPr>
          <a:xfrm>
            <a:off x="8122204" y="5587128"/>
            <a:ext cx="4039314" cy="6991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Registration, authentication, and profile management</a:t>
            </a:r>
            <a:endParaRPr lang="en-US" sz="1700" dirty="0"/>
          </a:p>
        </p:txBody>
      </p:sp>
      <p:sp>
        <p:nvSpPr>
          <p:cNvPr id="31" name="Text 11"/>
          <p:cNvSpPr/>
          <p:nvPr/>
        </p:nvSpPr>
        <p:spPr>
          <a:xfrm>
            <a:off x="1177051" y="5370730"/>
            <a:ext cx="2731532" cy="341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650"/>
              </a:lnSpc>
              <a:buNone/>
            </a:pPr>
            <a:r>
              <a:rPr lang="en-US" sz="2150" dirty="0">
                <a:solidFill>
                  <a:srgbClr val="4A4A4A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Cart Management</a:t>
            </a:r>
            <a:endParaRPr lang="en-US" sz="2150" dirty="0"/>
          </a:p>
        </p:txBody>
      </p:sp>
      <p:sp>
        <p:nvSpPr>
          <p:cNvPr id="32" name="Text 12"/>
          <p:cNvSpPr/>
          <p:nvPr/>
        </p:nvSpPr>
        <p:spPr>
          <a:xfrm>
            <a:off x="181034" y="5842931"/>
            <a:ext cx="4039195" cy="6991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170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Shopping cart functionality and session management</a:t>
            </a:r>
            <a:endParaRPr lang="en-US" sz="1700" dirty="0"/>
          </a:p>
        </p:txBody>
      </p:sp>
      <p:sp>
        <p:nvSpPr>
          <p:cNvPr id="33" name="Text 13"/>
          <p:cNvSpPr/>
          <p:nvPr/>
        </p:nvSpPr>
        <p:spPr>
          <a:xfrm>
            <a:off x="805576" y="3648018"/>
            <a:ext cx="2731532" cy="341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650"/>
              </a:lnSpc>
              <a:buNone/>
            </a:pPr>
            <a:r>
              <a:rPr lang="en-US" sz="2150" dirty="0">
                <a:solidFill>
                  <a:srgbClr val="4A4A4A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Order Management</a:t>
            </a:r>
            <a:endParaRPr lang="en-US" sz="2150" dirty="0"/>
          </a:p>
        </p:txBody>
      </p:sp>
      <p:sp>
        <p:nvSpPr>
          <p:cNvPr id="34" name="Text 14"/>
          <p:cNvSpPr/>
          <p:nvPr/>
        </p:nvSpPr>
        <p:spPr>
          <a:xfrm>
            <a:off x="-134602" y="4103666"/>
            <a:ext cx="3820716" cy="6991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170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Order processing, tracking, and fulfillment</a:t>
            </a:r>
            <a:endParaRPr lang="en-US" sz="1700" dirty="0"/>
          </a:p>
        </p:txBody>
      </p:sp>
      <p:pic>
        <p:nvPicPr>
          <p:cNvPr id="35" name="Image 1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4878" y="1950007"/>
            <a:ext cx="4337446" cy="4337446"/>
          </a:xfrm>
          <a:prstGeom prst="rect">
            <a:avLst/>
          </a:prstGeom>
        </p:spPr>
      </p:pic>
      <p:pic>
        <p:nvPicPr>
          <p:cNvPr id="36" name="Image 8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4758" y="1839279"/>
            <a:ext cx="4585216" cy="4585216"/>
          </a:xfrm>
          <a:prstGeom prst="rect">
            <a:avLst/>
          </a:prstGeom>
        </p:spPr>
      </p:pic>
      <p:pic>
        <p:nvPicPr>
          <p:cNvPr id="38" name="Image 6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8583" y="1789034"/>
            <a:ext cx="4585216" cy="4585216"/>
          </a:xfrm>
          <a:prstGeom prst="rect">
            <a:avLst/>
          </a:prstGeom>
        </p:spPr>
      </p:pic>
      <p:pic>
        <p:nvPicPr>
          <p:cNvPr id="39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84758" y="1753733"/>
            <a:ext cx="4585216" cy="4585216"/>
          </a:xfrm>
          <a:prstGeom prst="rect">
            <a:avLst/>
          </a:prstGeom>
        </p:spPr>
      </p:pic>
      <p:pic>
        <p:nvPicPr>
          <p:cNvPr id="40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28262" y="1761650"/>
            <a:ext cx="4585216" cy="4585216"/>
          </a:xfrm>
          <a:prstGeom prst="rect">
            <a:avLst/>
          </a:prstGeom>
        </p:spPr>
      </p:pic>
      <p:pic>
        <p:nvPicPr>
          <p:cNvPr id="41" name="Image 0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71587" y="1777187"/>
            <a:ext cx="4585216" cy="4585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549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/>
          <p:cNvSpPr/>
          <p:nvPr/>
        </p:nvSpPr>
        <p:spPr>
          <a:xfrm>
            <a:off x="184190" y="35421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000" dirty="0">
                <a:solidFill>
                  <a:srgbClr val="9C5461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Main Features</a:t>
            </a:r>
            <a:endParaRPr lang="en-US" sz="4000" dirty="0"/>
          </a:p>
        </p:txBody>
      </p:sp>
      <p:sp>
        <p:nvSpPr>
          <p:cNvPr id="5" name="Shape 1"/>
          <p:cNvSpPr/>
          <p:nvPr/>
        </p:nvSpPr>
        <p:spPr>
          <a:xfrm>
            <a:off x="206812" y="1856780"/>
            <a:ext cx="3648789" cy="2040493"/>
          </a:xfrm>
          <a:prstGeom prst="roundRect">
            <a:avLst>
              <a:gd name="adj" fmla="val 7170"/>
            </a:avLst>
          </a:prstGeom>
          <a:solidFill>
            <a:srgbClr val="FFFFFF"/>
          </a:solidFill>
          <a:ln/>
          <a:effectLst>
            <a:outerShdw dist="20320" dir="2700000" algn="bl" rotWithShape="0">
              <a:srgbClr val="E5B2B7">
                <a:alpha val="100000"/>
              </a:srgbClr>
            </a:outerShdw>
          </a:effectLst>
        </p:spPr>
        <p:txBody>
          <a:bodyPr/>
          <a:lstStyle/>
          <a:p>
            <a:endParaRPr lang="en-VN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190" y="1826300"/>
            <a:ext cx="3671411" cy="106668"/>
          </a:xfrm>
          <a:prstGeom prst="rect">
            <a:avLst/>
          </a:prstGeom>
        </p:spPr>
      </p:pic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2088" y="1516618"/>
            <a:ext cx="680442" cy="680442"/>
          </a:xfrm>
          <a:prstGeom prst="rect">
            <a:avLst/>
          </a:prstGeom>
        </p:spPr>
      </p:pic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146161" y="1720691"/>
            <a:ext cx="272177" cy="272177"/>
          </a:xfrm>
          <a:prstGeom prst="rect">
            <a:avLst/>
          </a:prstGeom>
        </p:spPr>
      </p:pic>
      <p:sp>
        <p:nvSpPr>
          <p:cNvPr id="9" name="Text 2"/>
          <p:cNvSpPr/>
          <p:nvPr/>
        </p:nvSpPr>
        <p:spPr>
          <a:xfrm>
            <a:off x="441484" y="2423755"/>
            <a:ext cx="341411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dirty="0">
                <a:solidFill>
                  <a:srgbClr val="4A4A4A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User Registration &amp; Login</a:t>
            </a:r>
            <a:endParaRPr lang="en-US" dirty="0"/>
          </a:p>
        </p:txBody>
      </p:sp>
      <p:sp>
        <p:nvSpPr>
          <p:cNvPr id="10" name="Text 3"/>
          <p:cNvSpPr/>
          <p:nvPr/>
        </p:nvSpPr>
        <p:spPr>
          <a:xfrm>
            <a:off x="441484" y="2914174"/>
            <a:ext cx="328689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40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Secure authentication system with user profiles</a:t>
            </a:r>
            <a:endParaRPr lang="en-US" sz="1400" dirty="0"/>
          </a:p>
        </p:txBody>
      </p:sp>
      <p:sp>
        <p:nvSpPr>
          <p:cNvPr id="11" name="Shape 4"/>
          <p:cNvSpPr/>
          <p:nvPr/>
        </p:nvSpPr>
        <p:spPr>
          <a:xfrm>
            <a:off x="4134475" y="1948220"/>
            <a:ext cx="3440609" cy="2040493"/>
          </a:xfrm>
          <a:prstGeom prst="roundRect">
            <a:avLst>
              <a:gd name="adj" fmla="val 7170"/>
            </a:avLst>
          </a:prstGeom>
          <a:solidFill>
            <a:srgbClr val="FFFFFF"/>
          </a:solidFill>
          <a:ln/>
          <a:effectLst>
            <a:outerShdw dist="20320" dir="2700000" algn="bl" rotWithShape="0">
              <a:srgbClr val="E5B2B7">
                <a:alpha val="100000"/>
              </a:srgbClr>
            </a:outerShdw>
          </a:effectLst>
        </p:spPr>
        <p:txBody>
          <a:bodyPr/>
          <a:lstStyle/>
          <a:p>
            <a:endParaRPr lang="en-VN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5246" y="1880595"/>
            <a:ext cx="3469838" cy="100812"/>
          </a:xfrm>
          <a:prstGeom prst="rect">
            <a:avLst/>
          </a:prstGeom>
        </p:spPr>
      </p:pic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5260" y="1516618"/>
            <a:ext cx="680442" cy="680442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067217" y="1774985"/>
            <a:ext cx="272177" cy="272177"/>
          </a:xfrm>
          <a:prstGeom prst="rect">
            <a:avLst/>
          </a:prstGeom>
        </p:spPr>
      </p:pic>
      <p:sp>
        <p:nvSpPr>
          <p:cNvPr id="15" name="Text 5"/>
          <p:cNvSpPr/>
          <p:nvPr/>
        </p:nvSpPr>
        <p:spPr>
          <a:xfrm>
            <a:off x="4362540" y="247804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dirty="0">
                <a:solidFill>
                  <a:srgbClr val="4A4A4A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Product Search</a:t>
            </a:r>
            <a:endParaRPr lang="en-US" dirty="0"/>
          </a:p>
        </p:txBody>
      </p:sp>
      <p:sp>
        <p:nvSpPr>
          <p:cNvPr id="16" name="Text 6"/>
          <p:cNvSpPr/>
          <p:nvPr/>
        </p:nvSpPr>
        <p:spPr>
          <a:xfrm>
            <a:off x="4267200" y="2948166"/>
            <a:ext cx="36817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40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Browse and search furniture with filtering capabilities</a:t>
            </a:r>
            <a:endParaRPr lang="en-US" sz="1400" dirty="0"/>
          </a:p>
        </p:txBody>
      </p:sp>
      <p:sp>
        <p:nvSpPr>
          <p:cNvPr id="17" name="Shape 7"/>
          <p:cNvSpPr/>
          <p:nvPr/>
        </p:nvSpPr>
        <p:spPr>
          <a:xfrm>
            <a:off x="7865984" y="1978700"/>
            <a:ext cx="4196358" cy="2040493"/>
          </a:xfrm>
          <a:prstGeom prst="roundRect">
            <a:avLst>
              <a:gd name="adj" fmla="val 7170"/>
            </a:avLst>
          </a:prstGeom>
          <a:solidFill>
            <a:srgbClr val="FFFFFF"/>
          </a:solidFill>
          <a:ln/>
          <a:effectLst>
            <a:outerShdw dist="20320" dir="2700000" algn="bl" rotWithShape="0">
              <a:srgbClr val="E5B2B7">
                <a:alpha val="100000"/>
              </a:srgbClr>
            </a:outerShdw>
          </a:effectLst>
        </p:spPr>
        <p:txBody>
          <a:bodyPr/>
          <a:lstStyle/>
          <a:p>
            <a:endParaRPr lang="en-VN"/>
          </a:p>
        </p:txBody>
      </p:sp>
      <p:pic>
        <p:nvPicPr>
          <p:cNvPr id="18" name="Image 6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5984" y="1948220"/>
            <a:ext cx="4196358" cy="121920"/>
          </a:xfrm>
          <a:prstGeom prst="rect">
            <a:avLst/>
          </a:prstGeom>
        </p:spPr>
      </p:pic>
      <p:pic>
        <p:nvPicPr>
          <p:cNvPr id="19" name="Image 7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3883" y="1638538"/>
            <a:ext cx="680442" cy="680442"/>
          </a:xfrm>
          <a:prstGeom prst="rect">
            <a:avLst/>
          </a:prstGeom>
        </p:spPr>
      </p:pic>
      <p:pic>
        <p:nvPicPr>
          <p:cNvPr id="20" name="Image 8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9827956" y="1842611"/>
            <a:ext cx="272177" cy="272177"/>
          </a:xfrm>
          <a:prstGeom prst="rect">
            <a:avLst/>
          </a:prstGeom>
        </p:spPr>
      </p:pic>
      <p:sp>
        <p:nvSpPr>
          <p:cNvPr id="21" name="Text 8"/>
          <p:cNvSpPr/>
          <p:nvPr/>
        </p:nvSpPr>
        <p:spPr>
          <a:xfrm>
            <a:off x="8123278" y="254567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dirty="0">
                <a:solidFill>
                  <a:srgbClr val="4A4A4A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Shopping Cart</a:t>
            </a:r>
            <a:endParaRPr lang="en-US" dirty="0"/>
          </a:p>
        </p:txBody>
      </p:sp>
      <p:sp>
        <p:nvSpPr>
          <p:cNvPr id="22" name="Text 9"/>
          <p:cNvSpPr/>
          <p:nvPr/>
        </p:nvSpPr>
        <p:spPr>
          <a:xfrm>
            <a:off x="8123278" y="3036094"/>
            <a:ext cx="36817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40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Add/update/remove products with automatic price calculation</a:t>
            </a:r>
            <a:endParaRPr lang="en-US" sz="1400" dirty="0"/>
          </a:p>
        </p:txBody>
      </p:sp>
      <p:sp>
        <p:nvSpPr>
          <p:cNvPr id="23" name="Shape 10"/>
          <p:cNvSpPr/>
          <p:nvPr/>
        </p:nvSpPr>
        <p:spPr>
          <a:xfrm>
            <a:off x="184190" y="4464248"/>
            <a:ext cx="4930735" cy="1677591"/>
          </a:xfrm>
          <a:prstGeom prst="roundRect">
            <a:avLst>
              <a:gd name="adj" fmla="val 8721"/>
            </a:avLst>
          </a:prstGeom>
          <a:solidFill>
            <a:srgbClr val="FFFFFF"/>
          </a:solidFill>
          <a:ln/>
          <a:effectLst>
            <a:outerShdw dist="20320" dir="2700000" algn="bl" rotWithShape="0">
              <a:srgbClr val="E5B2B7">
                <a:alpha val="100000"/>
              </a:srgbClr>
            </a:outerShdw>
          </a:effectLst>
        </p:spPr>
        <p:txBody>
          <a:bodyPr/>
          <a:lstStyle/>
          <a:p>
            <a:endParaRPr lang="en-VN"/>
          </a:p>
        </p:txBody>
      </p:sp>
      <p:pic>
        <p:nvPicPr>
          <p:cNvPr id="24" name="Image 9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4190" y="4461874"/>
            <a:ext cx="4930735" cy="93814"/>
          </a:xfrm>
          <a:prstGeom prst="rect">
            <a:avLst/>
          </a:prstGeom>
        </p:spPr>
      </p:pic>
      <p:pic>
        <p:nvPicPr>
          <p:cNvPr id="25" name="Image 1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7940" y="4124087"/>
            <a:ext cx="680442" cy="680442"/>
          </a:xfrm>
          <a:prstGeom prst="rect">
            <a:avLst/>
          </a:prstGeom>
        </p:spPr>
      </p:pic>
      <p:pic>
        <p:nvPicPr>
          <p:cNvPr id="26" name="Image 11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3252014" y="4328160"/>
            <a:ext cx="272177" cy="272177"/>
          </a:xfrm>
          <a:prstGeom prst="rect">
            <a:avLst/>
          </a:prstGeom>
        </p:spPr>
      </p:pic>
      <p:sp>
        <p:nvSpPr>
          <p:cNvPr id="27" name="Text 11"/>
          <p:cNvSpPr/>
          <p:nvPr/>
        </p:nvSpPr>
        <p:spPr>
          <a:xfrm>
            <a:off x="441484" y="503122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dirty="0">
                <a:solidFill>
                  <a:srgbClr val="4A4A4A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Order Placement</a:t>
            </a:r>
            <a:endParaRPr lang="en-US" dirty="0"/>
          </a:p>
        </p:txBody>
      </p:sp>
      <p:sp>
        <p:nvSpPr>
          <p:cNvPr id="28" name="Text 12"/>
          <p:cNvSpPr/>
          <p:nvPr/>
        </p:nvSpPr>
        <p:spPr>
          <a:xfrm>
            <a:off x="441484" y="5521642"/>
            <a:ext cx="589335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40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Complete checkout process with order confirmation</a:t>
            </a:r>
            <a:endParaRPr lang="en-US" sz="1400" dirty="0"/>
          </a:p>
        </p:txBody>
      </p:sp>
      <p:sp>
        <p:nvSpPr>
          <p:cNvPr id="29" name="Shape 13"/>
          <p:cNvSpPr/>
          <p:nvPr/>
        </p:nvSpPr>
        <p:spPr>
          <a:xfrm>
            <a:off x="5571173" y="4525208"/>
            <a:ext cx="6407944" cy="1677591"/>
          </a:xfrm>
          <a:prstGeom prst="roundRect">
            <a:avLst>
              <a:gd name="adj" fmla="val 8721"/>
            </a:avLst>
          </a:prstGeom>
          <a:solidFill>
            <a:srgbClr val="FFFFFF"/>
          </a:solidFill>
          <a:ln/>
          <a:effectLst>
            <a:outerShdw dist="20320" dir="2700000" algn="bl" rotWithShape="0">
              <a:srgbClr val="E5B2B7">
                <a:alpha val="100000"/>
              </a:srgbClr>
            </a:outerShdw>
          </a:effectLst>
        </p:spPr>
        <p:txBody>
          <a:bodyPr/>
          <a:lstStyle/>
          <a:p>
            <a:endParaRPr lang="en-VN"/>
          </a:p>
        </p:txBody>
      </p:sp>
      <p:pic>
        <p:nvPicPr>
          <p:cNvPr id="30" name="Image 12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71173" y="4494728"/>
            <a:ext cx="6407944" cy="121920"/>
          </a:xfrm>
          <a:prstGeom prst="rect">
            <a:avLst/>
          </a:prstGeom>
        </p:spPr>
      </p:pic>
      <p:pic>
        <p:nvPicPr>
          <p:cNvPr id="31" name="Image 1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2698" y="4124087"/>
            <a:ext cx="680442" cy="680442"/>
          </a:xfrm>
          <a:prstGeom prst="rect">
            <a:avLst/>
          </a:prstGeom>
        </p:spPr>
      </p:pic>
      <p:pic>
        <p:nvPicPr>
          <p:cNvPr id="32" name="Image 14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8638996" y="4389120"/>
            <a:ext cx="272177" cy="272177"/>
          </a:xfrm>
          <a:prstGeom prst="rect">
            <a:avLst/>
          </a:prstGeom>
        </p:spPr>
      </p:pic>
      <p:sp>
        <p:nvSpPr>
          <p:cNvPr id="33" name="Text 14"/>
          <p:cNvSpPr/>
          <p:nvPr/>
        </p:nvSpPr>
        <p:spPr>
          <a:xfrm>
            <a:off x="5828467" y="509218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dirty="0">
                <a:solidFill>
                  <a:srgbClr val="4A4A4A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Admin Management</a:t>
            </a:r>
            <a:endParaRPr lang="en-US" dirty="0"/>
          </a:p>
        </p:txBody>
      </p:sp>
      <p:sp>
        <p:nvSpPr>
          <p:cNvPr id="34" name="Text 15"/>
          <p:cNvSpPr/>
          <p:nvPr/>
        </p:nvSpPr>
        <p:spPr>
          <a:xfrm>
            <a:off x="5828467" y="5582602"/>
            <a:ext cx="589335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40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Backend interface for product and order management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575665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/>
          <p:cNvSpPr/>
          <p:nvPr/>
        </p:nvSpPr>
        <p:spPr>
          <a:xfrm>
            <a:off x="132040" y="0"/>
            <a:ext cx="4005382" cy="5006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50" dirty="0">
                <a:solidFill>
                  <a:srgbClr val="9C5461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Database Design</a:t>
            </a:r>
            <a:endParaRPr lang="en-US" sz="3150" dirty="0"/>
          </a:p>
        </p:txBody>
      </p:sp>
      <p:sp>
        <p:nvSpPr>
          <p:cNvPr id="5" name="Text 1"/>
          <p:cNvSpPr/>
          <p:nvPr/>
        </p:nvSpPr>
        <p:spPr>
          <a:xfrm>
            <a:off x="132040" y="821055"/>
            <a:ext cx="13509069" cy="2563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Our database structure is designed to handle furniture products, user data, orders, and related information efficiently.</a:t>
            </a:r>
            <a:endParaRPr lang="en-US" sz="125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187" y="1168096"/>
            <a:ext cx="10299197" cy="5347573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5286284" y="3596999"/>
            <a:ext cx="1667002" cy="15003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E‑Commerce Database Schema</a:t>
            </a:r>
            <a:endParaRPr lang="en-US" sz="1350" dirty="0"/>
          </a:p>
        </p:txBody>
      </p:sp>
      <p:sp>
        <p:nvSpPr>
          <p:cNvPr id="9" name="Text 3"/>
          <p:cNvSpPr/>
          <p:nvPr/>
        </p:nvSpPr>
        <p:spPr>
          <a:xfrm>
            <a:off x="327967" y="2007811"/>
            <a:ext cx="2920587" cy="3750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50" dirty="0">
                <a:solidFill>
                  <a:srgbClr val="4A4A4A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Customer</a:t>
            </a:r>
            <a:endParaRPr lang="en-US" sz="1350" dirty="0"/>
          </a:p>
        </p:txBody>
      </p:sp>
      <p:sp>
        <p:nvSpPr>
          <p:cNvPr id="10" name="Text 4"/>
          <p:cNvSpPr/>
          <p:nvPr/>
        </p:nvSpPr>
        <p:spPr>
          <a:xfrm>
            <a:off x="327967" y="2489574"/>
            <a:ext cx="2920587" cy="6001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05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customer_id PK, email, name, password</a:t>
            </a:r>
            <a:endParaRPr lang="en-US" sz="1050" dirty="0"/>
          </a:p>
        </p:txBody>
      </p:sp>
      <p:sp>
        <p:nvSpPr>
          <p:cNvPr id="11" name="Text 5"/>
          <p:cNvSpPr/>
          <p:nvPr/>
        </p:nvSpPr>
        <p:spPr>
          <a:xfrm>
            <a:off x="9271413" y="2007811"/>
            <a:ext cx="2920587" cy="3750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50" dirty="0">
                <a:solidFill>
                  <a:srgbClr val="4A4A4A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Product</a:t>
            </a:r>
            <a:endParaRPr lang="en-US" sz="1350" dirty="0"/>
          </a:p>
        </p:txBody>
      </p:sp>
      <p:sp>
        <p:nvSpPr>
          <p:cNvPr id="12" name="Text 6"/>
          <p:cNvSpPr/>
          <p:nvPr/>
        </p:nvSpPr>
        <p:spPr>
          <a:xfrm>
            <a:off x="9271413" y="2501832"/>
            <a:ext cx="2920587" cy="6001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05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product_id PK, name, price, stock, description</a:t>
            </a:r>
            <a:endParaRPr lang="en-US" sz="1050" dirty="0"/>
          </a:p>
        </p:txBody>
      </p:sp>
      <p:sp>
        <p:nvSpPr>
          <p:cNvPr id="15" name="Text 7"/>
          <p:cNvSpPr/>
          <p:nvPr/>
        </p:nvSpPr>
        <p:spPr>
          <a:xfrm>
            <a:off x="584297" y="4421381"/>
            <a:ext cx="2920587" cy="3750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50" dirty="0">
                <a:solidFill>
                  <a:srgbClr val="4A4A4A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Order</a:t>
            </a:r>
            <a:endParaRPr lang="en-US" sz="1350" dirty="0"/>
          </a:p>
        </p:txBody>
      </p:sp>
      <p:sp>
        <p:nvSpPr>
          <p:cNvPr id="16" name="Text 8"/>
          <p:cNvSpPr/>
          <p:nvPr/>
        </p:nvSpPr>
        <p:spPr>
          <a:xfrm>
            <a:off x="584297" y="4903144"/>
            <a:ext cx="2920587" cy="6001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05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order_id PK, customer_id FK, total_amount, status</a:t>
            </a:r>
            <a:endParaRPr lang="en-US" sz="1050" dirty="0"/>
          </a:p>
        </p:txBody>
      </p:sp>
      <p:sp>
        <p:nvSpPr>
          <p:cNvPr id="17" name="Text 9"/>
          <p:cNvSpPr/>
          <p:nvPr/>
        </p:nvSpPr>
        <p:spPr>
          <a:xfrm>
            <a:off x="9271413" y="4421381"/>
            <a:ext cx="2920587" cy="7501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50" dirty="0">
                <a:solidFill>
                  <a:srgbClr val="4A4A4A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OrderItem &amp; ShippingAddress</a:t>
            </a:r>
            <a:endParaRPr lang="en-US" sz="1350" dirty="0"/>
          </a:p>
        </p:txBody>
      </p:sp>
      <p:sp>
        <p:nvSpPr>
          <p:cNvPr id="18" name="Text 10"/>
          <p:cNvSpPr/>
          <p:nvPr/>
        </p:nvSpPr>
        <p:spPr>
          <a:xfrm>
            <a:off x="9271413" y="5278220"/>
            <a:ext cx="2920587" cy="12002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05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order_item_id PK, order_id FK, product_id FK; shipping_address_id PK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2121638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0"/>
          <p:cNvSpPr/>
          <p:nvPr/>
        </p:nvSpPr>
        <p:spPr>
          <a:xfrm>
            <a:off x="85249" y="2416255"/>
            <a:ext cx="6497598" cy="671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4200" dirty="0">
                <a:solidFill>
                  <a:srgbClr val="9C5461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Django MVT Architecture</a:t>
            </a:r>
            <a:endParaRPr lang="en-US" sz="42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97" y="3246149"/>
            <a:ext cx="3229451" cy="634396"/>
          </a:xfrm>
          <a:prstGeom prst="rect">
            <a:avLst/>
          </a:prstGeom>
        </p:spPr>
      </p:pic>
      <p:sp>
        <p:nvSpPr>
          <p:cNvPr id="7" name="Text 1"/>
          <p:cNvSpPr/>
          <p:nvPr/>
        </p:nvSpPr>
        <p:spPr>
          <a:xfrm>
            <a:off x="205086" y="4093502"/>
            <a:ext cx="2686050" cy="335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4A4A4A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Model</a:t>
            </a:r>
            <a:endParaRPr lang="en-US" sz="2100" dirty="0"/>
          </a:p>
        </p:txBody>
      </p:sp>
      <p:sp>
        <p:nvSpPr>
          <p:cNvPr id="8" name="Text 2"/>
          <p:cNvSpPr/>
          <p:nvPr/>
        </p:nvSpPr>
        <p:spPr>
          <a:xfrm>
            <a:off x="205086" y="4558084"/>
            <a:ext cx="3945850" cy="6877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Database &amp; business logic - manages data and interacts with the database</a:t>
            </a:r>
            <a:endParaRPr lang="en-US" sz="16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4826" y="3228082"/>
            <a:ext cx="3574777" cy="702231"/>
          </a:xfrm>
          <a:prstGeom prst="rect">
            <a:avLst/>
          </a:prstGeom>
        </p:spPr>
      </p:pic>
      <p:sp>
        <p:nvSpPr>
          <p:cNvPr id="10" name="Text 3"/>
          <p:cNvSpPr/>
          <p:nvPr/>
        </p:nvSpPr>
        <p:spPr>
          <a:xfrm>
            <a:off x="3980438" y="4157066"/>
            <a:ext cx="2686050" cy="335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4A4A4A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View</a:t>
            </a:r>
            <a:endParaRPr lang="en-US" sz="2100" dirty="0"/>
          </a:p>
        </p:txBody>
      </p:sp>
      <p:sp>
        <p:nvSpPr>
          <p:cNvPr id="11" name="Text 4"/>
          <p:cNvSpPr/>
          <p:nvPr/>
        </p:nvSpPr>
        <p:spPr>
          <a:xfrm>
            <a:off x="3980438" y="4621648"/>
            <a:ext cx="3945850" cy="6877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Handles request &amp; response - acts as intermediary and manages data flow</a:t>
            </a:r>
            <a:endParaRPr lang="en-US" sz="16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0381" y="3228082"/>
            <a:ext cx="3562042" cy="699730"/>
          </a:xfrm>
          <a:prstGeom prst="rect">
            <a:avLst/>
          </a:prstGeom>
        </p:spPr>
      </p:pic>
      <p:sp>
        <p:nvSpPr>
          <p:cNvPr id="13" name="Text 5"/>
          <p:cNvSpPr/>
          <p:nvPr/>
        </p:nvSpPr>
        <p:spPr>
          <a:xfrm>
            <a:off x="7926288" y="4176116"/>
            <a:ext cx="2686050" cy="335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4A4A4A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Template</a:t>
            </a:r>
            <a:endParaRPr lang="en-US" sz="2100" dirty="0"/>
          </a:p>
        </p:txBody>
      </p:sp>
      <p:sp>
        <p:nvSpPr>
          <p:cNvPr id="14" name="Text 6"/>
          <p:cNvSpPr/>
          <p:nvPr/>
        </p:nvSpPr>
        <p:spPr>
          <a:xfrm>
            <a:off x="7926288" y="4640698"/>
            <a:ext cx="3945850" cy="6877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HTML interface - renders HTML content on the user interface</a:t>
            </a:r>
            <a:endParaRPr lang="en-US" sz="1650" dirty="0"/>
          </a:p>
        </p:txBody>
      </p:sp>
      <p:sp>
        <p:nvSpPr>
          <p:cNvPr id="15" name="Text 7"/>
          <p:cNvSpPr/>
          <p:nvPr/>
        </p:nvSpPr>
        <p:spPr>
          <a:xfrm>
            <a:off x="205086" y="5593271"/>
            <a:ext cx="13126402" cy="3438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b="1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Workflow:</a:t>
            </a:r>
            <a:r>
              <a:rPr lang="en-US" sz="165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User request → URL → View → Model </a:t>
            </a:r>
            <a:r>
              <a:rPr lang="en-US" sz="1650" dirty="0">
                <a:solidFill>
                  <a:srgbClr val="00000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↔</a:t>
            </a:r>
            <a:r>
              <a:rPr lang="en-US" sz="165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Database → Render Template → Response</a:t>
            </a:r>
            <a:endParaRPr lang="en-US" sz="165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10" y="19420"/>
            <a:ext cx="12195110" cy="2396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1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0"/>
          <p:cNvSpPr/>
          <p:nvPr/>
        </p:nvSpPr>
        <p:spPr>
          <a:xfrm>
            <a:off x="255211" y="203399"/>
            <a:ext cx="6057662" cy="514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00"/>
              </a:lnSpc>
              <a:buNone/>
            </a:pPr>
            <a:r>
              <a:rPr lang="en-US" sz="3200" dirty="0">
                <a:solidFill>
                  <a:srgbClr val="9C5461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Sequence Diagram </a:t>
            </a:r>
            <a:endParaRPr lang="en-US" sz="3200" dirty="0"/>
          </a:p>
        </p:txBody>
      </p:sp>
      <p:sp>
        <p:nvSpPr>
          <p:cNvPr id="6" name="Text 1"/>
          <p:cNvSpPr/>
          <p:nvPr/>
        </p:nvSpPr>
        <p:spPr>
          <a:xfrm>
            <a:off x="575786" y="3088719"/>
            <a:ext cx="2056448" cy="256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endParaRPr lang="en-US" sz="1600" dirty="0"/>
          </a:p>
        </p:txBody>
      </p:sp>
      <p:sp>
        <p:nvSpPr>
          <p:cNvPr id="8" name="Text 2"/>
          <p:cNvSpPr/>
          <p:nvPr/>
        </p:nvSpPr>
        <p:spPr>
          <a:xfrm>
            <a:off x="385941" y="5874901"/>
            <a:ext cx="2056448" cy="256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endParaRPr lang="en-US" sz="1600" dirty="0"/>
          </a:p>
        </p:txBody>
      </p:sp>
      <p:sp>
        <p:nvSpPr>
          <p:cNvPr id="9" name="Text 3"/>
          <p:cNvSpPr/>
          <p:nvPr/>
        </p:nvSpPr>
        <p:spPr>
          <a:xfrm>
            <a:off x="255211" y="6322040"/>
            <a:ext cx="3215402" cy="2632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endParaRPr lang="en-US" sz="1250" dirty="0"/>
          </a:p>
        </p:txBody>
      </p:sp>
      <p:sp>
        <p:nvSpPr>
          <p:cNvPr id="11" name="Text 4"/>
          <p:cNvSpPr/>
          <p:nvPr/>
        </p:nvSpPr>
        <p:spPr>
          <a:xfrm>
            <a:off x="3601343" y="5882521"/>
            <a:ext cx="2056448" cy="256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endParaRPr lang="en-US" sz="1600" dirty="0"/>
          </a:p>
        </p:txBody>
      </p:sp>
      <p:sp>
        <p:nvSpPr>
          <p:cNvPr id="12" name="Text 5"/>
          <p:cNvSpPr/>
          <p:nvPr/>
        </p:nvSpPr>
        <p:spPr>
          <a:xfrm>
            <a:off x="3520201" y="6276499"/>
            <a:ext cx="3215521" cy="2632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endParaRPr lang="en-US" sz="1250" dirty="0"/>
          </a:p>
        </p:txBody>
      </p:sp>
      <p:sp>
        <p:nvSpPr>
          <p:cNvPr id="14" name="Text 6"/>
          <p:cNvSpPr/>
          <p:nvPr/>
        </p:nvSpPr>
        <p:spPr>
          <a:xfrm>
            <a:off x="6957893" y="5890141"/>
            <a:ext cx="2056448" cy="256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endParaRPr lang="en-US" sz="1600" dirty="0"/>
          </a:p>
        </p:txBody>
      </p:sp>
      <p:sp>
        <p:nvSpPr>
          <p:cNvPr id="15" name="Text 7"/>
          <p:cNvSpPr/>
          <p:nvPr/>
        </p:nvSpPr>
        <p:spPr>
          <a:xfrm>
            <a:off x="6735722" y="6284119"/>
            <a:ext cx="3215521" cy="2632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endParaRPr lang="en-US" sz="1250" dirty="0"/>
          </a:p>
        </p:txBody>
      </p:sp>
      <p:sp>
        <p:nvSpPr>
          <p:cNvPr id="17" name="Text 8"/>
          <p:cNvSpPr/>
          <p:nvPr/>
        </p:nvSpPr>
        <p:spPr>
          <a:xfrm>
            <a:off x="9972913" y="5824329"/>
            <a:ext cx="2056448" cy="256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endParaRPr lang="en-US" sz="1600" dirty="0">
              <a:solidFill>
                <a:srgbClr val="4A4A4A"/>
              </a:solidFill>
              <a:latin typeface="DM Sans Semi Bold" pitchFamily="34" charset="0"/>
              <a:ea typeface="DM Sans Semi Bold" pitchFamily="34" charset="-122"/>
              <a:cs typeface="DM Sans Semi Bold" pitchFamily="34" charset="-120"/>
            </a:endParaRPr>
          </a:p>
          <a:p>
            <a:pPr marL="0" indent="0" algn="l">
              <a:lnSpc>
                <a:spcPts val="2000"/>
              </a:lnSpc>
              <a:buNone/>
            </a:pPr>
            <a:endParaRPr lang="en-US" sz="1600" dirty="0"/>
          </a:p>
        </p:txBody>
      </p:sp>
      <p:sp>
        <p:nvSpPr>
          <p:cNvPr id="18" name="Text 9"/>
          <p:cNvSpPr/>
          <p:nvPr/>
        </p:nvSpPr>
        <p:spPr>
          <a:xfrm>
            <a:off x="9254133" y="6304389"/>
            <a:ext cx="3215521" cy="2632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endParaRPr lang="en-US" sz="1250" dirty="0"/>
          </a:p>
        </p:txBody>
      </p:sp>
      <p:sp>
        <p:nvSpPr>
          <p:cNvPr id="21" name="Rectangle 2">
            <a:extLst>
              <a:ext uri="{FF2B5EF4-FFF2-40B4-BE49-F238E27FC236}">
                <a16:creationId xmlns:a16="http://schemas.microsoft.com/office/drawing/2014/main" id="{F976670B-EECA-3446-5EA1-8CCE13071C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27521" y="339879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VN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14893"/>
            <a:ext cx="5924939" cy="210902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211" y="3787859"/>
            <a:ext cx="9657398" cy="2376625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255211" y="703268"/>
            <a:ext cx="4673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latin typeface="DM Sans"/>
              </a:rPr>
              <a:t>Register → Switch to Login (NO auto-login</a:t>
            </a:r>
            <a:r>
              <a:rPr lang="en-US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DM Sans"/>
              </a:rPr>
              <a:t>) </a:t>
            </a:r>
            <a:endParaRPr lang="en-US" dirty="0">
              <a:solidFill>
                <a:schemeClr val="accent2">
                  <a:lumMod val="60000"/>
                  <a:lumOff val="40000"/>
                </a:schemeClr>
              </a:solidFill>
              <a:latin typeface="DM Sans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85941" y="3366575"/>
            <a:ext cx="17491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latin typeface="DM Sans"/>
              </a:rPr>
              <a:t>Search product</a:t>
            </a:r>
          </a:p>
          <a:p>
            <a:endParaRPr lang="en-US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4939" y="1166175"/>
            <a:ext cx="5497933" cy="1900652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6180150" y="721202"/>
            <a:ext cx="22445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latin typeface="DM Sans"/>
                <a:ea typeface="DM Sans"/>
              </a:rPr>
              <a:t>Apply discount code</a:t>
            </a:r>
          </a:p>
        </p:txBody>
      </p:sp>
    </p:spTree>
    <p:extLst>
      <p:ext uri="{BB962C8B-B14F-4D97-AF65-F5344CB8AC3E}">
        <p14:creationId xmlns:p14="http://schemas.microsoft.com/office/powerpoint/2010/main" val="1096405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795</TotalTime>
  <Words>783</Words>
  <Application>Microsoft Office PowerPoint</Application>
  <PresentationFormat>Widescreen</PresentationFormat>
  <Paragraphs>144</Paragraphs>
  <Slides>16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Calibri</vt:lpstr>
      <vt:lpstr>Calibri Light</vt:lpstr>
      <vt:lpstr>DM Sans</vt:lpstr>
      <vt:lpstr>DM Sans Semi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Acer</dc:creator>
  <cp:lastModifiedBy>Acer</cp:lastModifiedBy>
  <cp:revision>21</cp:revision>
  <dcterms:created xsi:type="dcterms:W3CDTF">2025-12-21T16:36:59Z</dcterms:created>
  <dcterms:modified xsi:type="dcterms:W3CDTF">2025-12-24T07:04:19Z</dcterms:modified>
</cp:coreProperties>
</file>